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859" r:id="rId3"/>
    <p:sldId id="3860" r:id="rId4"/>
    <p:sldId id="3855" r:id="rId5"/>
    <p:sldId id="3827" r:id="rId6"/>
    <p:sldId id="3791" r:id="rId7"/>
    <p:sldId id="3836" r:id="rId8"/>
    <p:sldId id="3873" r:id="rId9"/>
    <p:sldId id="3844" r:id="rId10"/>
    <p:sldId id="3849" r:id="rId11"/>
    <p:sldId id="3874" r:id="rId12"/>
    <p:sldId id="3845" r:id="rId13"/>
    <p:sldId id="3875" r:id="rId14"/>
    <p:sldId id="3876" r:id="rId15"/>
    <p:sldId id="3877" r:id="rId16"/>
    <p:sldId id="38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84C1D-09E2-487C-9A8A-57FF3A9DBF0E}" type="datetimeFigureOut">
              <a:rPr lang="en-IN" smtClean="0"/>
              <a:t>02-06-2024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CFF61-FAAD-4BEB-B718-AC1597EA7C04}" type="slidenum">
              <a:rPr lang="en-IN" smtClean="0"/>
              <a:t>‹#›</a:t>
            </a:fld>
            <a:endParaRPr lang="en-IN"/>
          </a:p>
        </p:txBody>
      </p:sp>
    </p:spTree>
    <p:extLst>
      <p:ext uri="{BB962C8B-B14F-4D97-AF65-F5344CB8AC3E}">
        <p14:creationId xmlns:p14="http://schemas.microsoft.com/office/powerpoint/2010/main" val="89949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Acclaim Technology Services .. Have been in the business of providing Renewable Energy solutions to Industries since 1984 employing various technologies in association with BARC, IISc, to name a few.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88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16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project is for conversion of Coconut Shell to Shell Charcoal or Activated Carbon and Waste heat recovery for Thermal Energy for Heating and/or Power Generation with Zero Pollution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39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D40C6A29-4676-420C-BBE3-ACC2B80F64D4}" type="slidenum">
              <a:rPr lang="en-GB" smtClean="0"/>
              <a:t>4</a:t>
            </a:fld>
            <a:endParaRPr lang="en-GB"/>
          </a:p>
        </p:txBody>
      </p:sp>
    </p:spTree>
    <p:extLst>
      <p:ext uri="{BB962C8B-B14F-4D97-AF65-F5344CB8AC3E}">
        <p14:creationId xmlns:p14="http://schemas.microsoft.com/office/powerpoint/2010/main" val="395094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multi stage gasification technology is the patented technology and made in India.   The technology provides </a:t>
            </a:r>
            <a:r>
              <a:rPr lang="en-IN" sz="1200" dirty="0">
                <a:solidFill>
                  <a:srgbClr val="00B050"/>
                </a:solidFill>
                <a:latin typeface="Cambria" panose="02040503050406030204" pitchFamily="18" charset="0"/>
                <a:ea typeface="Cambria" panose="02040503050406030204" pitchFamily="18" charset="0"/>
              </a:rPr>
              <a:t>flexibility to control the process at every stage and get required product quality. Process operating conditions can be </a:t>
            </a:r>
            <a:r>
              <a:rPr lang="en-IN" sz="1200" dirty="0" err="1">
                <a:solidFill>
                  <a:srgbClr val="00B050"/>
                </a:solidFill>
                <a:latin typeface="Cambria" panose="02040503050406030204" pitchFamily="18" charset="0"/>
                <a:ea typeface="Cambria" panose="02040503050406030204" pitchFamily="18" charset="0"/>
              </a:rPr>
              <a:t>tweeked</a:t>
            </a:r>
            <a:r>
              <a:rPr lang="en-IN" sz="1200" dirty="0">
                <a:solidFill>
                  <a:srgbClr val="00B050"/>
                </a:solidFill>
                <a:latin typeface="Cambria" panose="02040503050406030204" pitchFamily="18" charset="0"/>
                <a:ea typeface="Cambria" panose="02040503050406030204" pitchFamily="18" charset="0"/>
              </a:rPr>
              <a:t> to produce Charcoal or desired quality or energy as required, which is the highlight of the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00B050"/>
              </a:solidFill>
              <a:latin typeface="Cambria" panose="02040503050406030204" pitchFamily="18" charset="0"/>
              <a:ea typeface="Cambria" panose="02040503050406030204" pitchFamily="18" charset="0"/>
            </a:endParaRPr>
          </a:p>
          <a:p>
            <a:r>
              <a:rPr lang="en-GB" dirty="0"/>
              <a:t>.</a:t>
            </a:r>
          </a:p>
        </p:txBody>
      </p:sp>
      <p:sp>
        <p:nvSpPr>
          <p:cNvPr id="4" name="Slide Number Placeholder 3"/>
          <p:cNvSpPr>
            <a:spLocks noGrp="1"/>
          </p:cNvSpPr>
          <p:nvPr>
            <p:ph type="sldNum" sz="quarter" idx="5"/>
          </p:nvPr>
        </p:nvSpPr>
        <p:spPr/>
        <p:txBody>
          <a:bodyPr/>
          <a:lstStyle/>
          <a:p>
            <a:pPr rtl="0"/>
            <a:fld id="{D40C6A29-4676-420C-BBE3-ACC2B80F64D4}" type="slidenum">
              <a:rPr lang="en-GB" smtClean="0"/>
              <a:t>5</a:t>
            </a:fld>
            <a:endParaRPr lang="en-GB"/>
          </a:p>
        </p:txBody>
      </p:sp>
    </p:spTree>
    <p:extLst>
      <p:ext uri="{BB962C8B-B14F-4D97-AF65-F5344CB8AC3E}">
        <p14:creationId xmlns:p14="http://schemas.microsoft.com/office/powerpoint/2010/main" val="394235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benefits of Gasification are:</a:t>
            </a:r>
          </a:p>
        </p:txBody>
      </p:sp>
      <p:sp>
        <p:nvSpPr>
          <p:cNvPr id="4" name="Slide Number Placeholder 3"/>
          <p:cNvSpPr>
            <a:spLocks noGrp="1"/>
          </p:cNvSpPr>
          <p:nvPr>
            <p:ph type="sldNum" sz="quarter" idx="5"/>
          </p:nvPr>
        </p:nvSpPr>
        <p:spPr/>
        <p:txBody>
          <a:bodyPr/>
          <a:lstStyle/>
          <a:p>
            <a:pPr rtl="0"/>
            <a:fld id="{D40C6A29-4676-420C-BBE3-ACC2B80F64D4}" type="slidenum">
              <a:rPr lang="en-GB" smtClean="0"/>
              <a:t>6</a:t>
            </a:fld>
            <a:endParaRPr lang="en-GB"/>
          </a:p>
        </p:txBody>
      </p:sp>
    </p:spTree>
    <p:extLst>
      <p:ext uri="{BB962C8B-B14F-4D97-AF65-F5344CB8AC3E}">
        <p14:creationId xmlns:p14="http://schemas.microsoft.com/office/powerpoint/2010/main" val="89059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benefits of Gasification are:</a:t>
            </a:r>
          </a:p>
        </p:txBody>
      </p:sp>
      <p:sp>
        <p:nvSpPr>
          <p:cNvPr id="4" name="Slide Number Placeholder 3"/>
          <p:cNvSpPr>
            <a:spLocks noGrp="1"/>
          </p:cNvSpPr>
          <p:nvPr>
            <p:ph type="sldNum" sz="quarter" idx="5"/>
          </p:nvPr>
        </p:nvSpPr>
        <p:spPr/>
        <p:txBody>
          <a:bodyPr/>
          <a:lstStyle/>
          <a:p>
            <a:pPr rtl="0"/>
            <a:fld id="{D40C6A29-4676-420C-BBE3-ACC2B80F64D4}" type="slidenum">
              <a:rPr lang="en-GB" smtClean="0"/>
              <a:t>7</a:t>
            </a:fld>
            <a:endParaRPr lang="en-GB"/>
          </a:p>
        </p:txBody>
      </p:sp>
    </p:spTree>
    <p:extLst>
      <p:ext uri="{BB962C8B-B14F-4D97-AF65-F5344CB8AC3E}">
        <p14:creationId xmlns:p14="http://schemas.microsoft.com/office/powerpoint/2010/main" val="272697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Besides the Clean energy recovered which can be used for heating, chilling or Power generation, the process can deliver Shell Charcoal or converted into Activated carbon in-line. Shell charcoal is in great demand for further processing into Activated Carbon or sold for Briquetting/pelleting.  Multiple options are available which makes the project very versatile.</a:t>
            </a:r>
          </a:p>
        </p:txBody>
      </p:sp>
      <p:sp>
        <p:nvSpPr>
          <p:cNvPr id="4" name="Slide Number Placeholder 3"/>
          <p:cNvSpPr>
            <a:spLocks noGrp="1"/>
          </p:cNvSpPr>
          <p:nvPr>
            <p:ph type="sldNum" sz="quarter" idx="5"/>
          </p:nvPr>
        </p:nvSpPr>
        <p:spPr/>
        <p:txBody>
          <a:bodyPr/>
          <a:lstStyle/>
          <a:p>
            <a:pPr rtl="0"/>
            <a:fld id="{D40C6A29-4676-420C-BBE3-ACC2B80F64D4}" type="slidenum">
              <a:rPr lang="en-GB" noProof="0" smtClean="0"/>
              <a:t>8</a:t>
            </a:fld>
            <a:endParaRPr lang="en-GB" noProof="0"/>
          </a:p>
        </p:txBody>
      </p:sp>
    </p:spTree>
    <p:extLst>
      <p:ext uri="{BB962C8B-B14F-4D97-AF65-F5344CB8AC3E}">
        <p14:creationId xmlns:p14="http://schemas.microsoft.com/office/powerpoint/2010/main" val="42854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Activated carbon from Shell is in great demand over Wood Charcoal and Bamboo charcoal in various industries mainly for purification of water.</a:t>
            </a:r>
          </a:p>
        </p:txBody>
      </p:sp>
      <p:sp>
        <p:nvSpPr>
          <p:cNvPr id="4" name="Slide Number Placeholder 3"/>
          <p:cNvSpPr>
            <a:spLocks noGrp="1"/>
          </p:cNvSpPr>
          <p:nvPr>
            <p:ph type="sldNum" sz="quarter" idx="5"/>
          </p:nvPr>
        </p:nvSpPr>
        <p:spPr/>
        <p:txBody>
          <a:bodyPr/>
          <a:lstStyle/>
          <a:p>
            <a:pPr rtl="0"/>
            <a:fld id="{D40C6A29-4676-420C-BBE3-ACC2B80F64D4}" type="slidenum">
              <a:rPr lang="en-GB" noProof="0" smtClean="0"/>
              <a:t>9</a:t>
            </a:fld>
            <a:endParaRPr lang="en-GB" noProof="0"/>
          </a:p>
        </p:txBody>
      </p:sp>
    </p:spTree>
    <p:extLst>
      <p:ext uri="{BB962C8B-B14F-4D97-AF65-F5344CB8AC3E}">
        <p14:creationId xmlns:p14="http://schemas.microsoft.com/office/powerpoint/2010/main" val="394756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Activated Carbon too has various adaptions depending on the market being targeted and end use to which it is put to.   The options are discussed elsewhere in this presentation.</a:t>
            </a:r>
          </a:p>
        </p:txBody>
      </p:sp>
      <p:sp>
        <p:nvSpPr>
          <p:cNvPr id="4" name="Slide Number Placeholder 3"/>
          <p:cNvSpPr>
            <a:spLocks noGrp="1"/>
          </p:cNvSpPr>
          <p:nvPr>
            <p:ph type="sldNum" sz="quarter" idx="5"/>
          </p:nvPr>
        </p:nvSpPr>
        <p:spPr/>
        <p:txBody>
          <a:bodyPr/>
          <a:lstStyle/>
          <a:p>
            <a:pPr rtl="0"/>
            <a:fld id="{D40C6A29-4676-420C-BBE3-ACC2B80F64D4}" type="slidenum">
              <a:rPr lang="en-GB" noProof="0" smtClean="0"/>
              <a:t>11</a:t>
            </a:fld>
            <a:endParaRPr lang="en-GB" noProof="0"/>
          </a:p>
        </p:txBody>
      </p:sp>
    </p:spTree>
    <p:extLst>
      <p:ext uri="{BB962C8B-B14F-4D97-AF65-F5344CB8AC3E}">
        <p14:creationId xmlns:p14="http://schemas.microsoft.com/office/powerpoint/2010/main" val="282227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6DD3-7C52-FED0-14EF-02E048BB11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9EB5DE6-E43C-37CB-C2AB-634E1F4B2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689E27B-9D65-3177-998C-B7E2888A53C5}"/>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5" name="Footer Placeholder 4">
            <a:extLst>
              <a:ext uri="{FF2B5EF4-FFF2-40B4-BE49-F238E27FC236}">
                <a16:creationId xmlns:a16="http://schemas.microsoft.com/office/drawing/2014/main" id="{D3756316-26D0-5C4A-A601-9696F0E44B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5EF223-9F73-8E5C-A760-692470DBA92C}"/>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170596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9C04-1515-42B3-3C3A-859E1C24A12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EA36432-7649-B6BA-2F55-2A6C4304A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472D8-9511-0FF2-5FC9-29B24FF8D672}"/>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5" name="Footer Placeholder 4">
            <a:extLst>
              <a:ext uri="{FF2B5EF4-FFF2-40B4-BE49-F238E27FC236}">
                <a16:creationId xmlns:a16="http://schemas.microsoft.com/office/drawing/2014/main" id="{E5CA75DD-58CA-B893-EACB-49F8A26F5F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ECB553-F700-ADCF-2946-27571577F021}"/>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375431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1871A-A17A-F2D2-A836-4483EB6B96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3198655-10B8-02D4-2FF0-828C31BAC8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4B783F-7AFD-CA99-784A-0A51C4ED771C}"/>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5" name="Footer Placeholder 4">
            <a:extLst>
              <a:ext uri="{FF2B5EF4-FFF2-40B4-BE49-F238E27FC236}">
                <a16:creationId xmlns:a16="http://schemas.microsoft.com/office/drawing/2014/main" id="{7856E0B9-6C20-2426-EC74-89F583B510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EF5475B-78A4-56E6-2C9D-C32B1423A152}"/>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3466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rtlCol="0" anchor="b"/>
          <a:lstStyle>
            <a:lvl1pPr algn="r">
              <a:defRPr sz="600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238859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rtlCol="0"/>
          <a:lstStyle>
            <a:lvl1pPr algn="ctr">
              <a:defRPr>
                <a:solidFill>
                  <a:schemeClr val="bg1"/>
                </a:solidFill>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rtlCol="0" anchor="ctr"/>
          <a:lstStyle>
            <a:lvl1pPr marL="0" indent="0">
              <a:buNone/>
              <a:defRPr/>
            </a:lvl1pPr>
            <a:lvl2pPr marL="228600">
              <a:defRPr/>
            </a:lvl2pPr>
            <a:lvl3pPr marL="457200">
              <a:defRPr/>
            </a:lvl3pPr>
            <a:lvl4pPr>
              <a:buNone/>
              <a:defRPr/>
            </a:lvl4pPr>
          </a:lstStyle>
          <a:p>
            <a:pPr lvl="0" rtl="0"/>
            <a:r>
              <a:rPr lang="en-GB" noProof="0"/>
              <a:t>Click to edit Master text styles</a:t>
            </a:r>
          </a:p>
          <a:p>
            <a:pPr lvl="1" rtl="0"/>
            <a:r>
              <a:rPr lang="en-GB" noProof="0"/>
              <a:t>Second level</a:t>
            </a:r>
          </a:p>
          <a:p>
            <a:pPr lvl="2" rtl="0"/>
            <a:r>
              <a:rPr lang="en-GB" noProof="0"/>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158932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en-GB" noProof="0"/>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en-GB" noProof="0"/>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046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rtlCol="0" anchor="b"/>
          <a:lstStyle>
            <a:lvl1pPr algn="ctr">
              <a:defRPr sz="6000">
                <a:solidFill>
                  <a:schemeClr val="bg1"/>
                </a:solidFill>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rtlCol="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Tree>
    <p:extLst>
      <p:ext uri="{BB962C8B-B14F-4D97-AF65-F5344CB8AC3E}">
        <p14:creationId xmlns:p14="http://schemas.microsoft.com/office/powerpoint/2010/main" val="3576681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43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p>
            <a:pPr rtl="0"/>
            <a:r>
              <a:rPr lang="en-GB" noProof="0"/>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98587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defRPr>
            </a:lvl1pPr>
          </a:lstStyle>
          <a:p>
            <a:pPr rtl="0"/>
            <a:r>
              <a:rPr lang="en-GB" noProof="0"/>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rtlCol="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n-lt"/>
              </a:defRPr>
            </a:lvl1pPr>
          </a:lstStyle>
          <a:p>
            <a:pPr rtl="0">
              <a:defRPr/>
            </a:pPr>
            <a:r>
              <a:rPr lang="en-GB" noProof="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n-lt"/>
              </a:defRPr>
            </a:lvl1pPr>
          </a:lstStyle>
          <a:p>
            <a:pPr rtl="0">
              <a:defRPr/>
            </a:pPr>
            <a:r>
              <a:rPr lang="en-GB" noProof="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n-lt"/>
              </a:defRPr>
            </a:lvl1pPr>
          </a:lstStyle>
          <a:p>
            <a:pPr rtl="0">
              <a:defRPr/>
            </a:pPr>
            <a:fld id="{D76B855D-E9CC-4FF8-AD85-6CDC7B89A0DE}" type="slidenum">
              <a:rPr lang="en-GB" noProof="0" smtClean="0"/>
              <a:pPr>
                <a:defRPr/>
              </a:pPr>
              <a:t>‹#›</a:t>
            </a:fld>
            <a:endParaRPr lang="en-GB" noProof="0"/>
          </a:p>
        </p:txBody>
      </p:sp>
    </p:spTree>
    <p:extLst>
      <p:ext uri="{BB962C8B-B14F-4D97-AF65-F5344CB8AC3E}">
        <p14:creationId xmlns:p14="http://schemas.microsoft.com/office/powerpoint/2010/main" val="3527284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04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66D1-BE9E-2805-78AE-3AF45A46CD9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2C6A0D-2641-7E57-6B93-5C9CBABB60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9FC955C-5FC5-6619-EFC0-AC24DDE5CCC6}"/>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5" name="Footer Placeholder 4">
            <a:extLst>
              <a:ext uri="{FF2B5EF4-FFF2-40B4-BE49-F238E27FC236}">
                <a16:creationId xmlns:a16="http://schemas.microsoft.com/office/drawing/2014/main" id="{7A921C70-8167-6CE0-21A0-FEE80323EC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94DB9-FB73-2C3F-6295-C5C43E25495C}"/>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3675074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797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4716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en-GB" noProof="0"/>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en-GB" noProof="0"/>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p>
            <a:pPr rtl="0"/>
            <a:r>
              <a:rPr lang="en-GB" noProof="0"/>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vl1pPr>
            <a:lvl2pPr marL="228600">
              <a:defRPr/>
            </a:lvl2pPr>
            <a:lvl3pPr marL="457200">
              <a:defRPr/>
            </a:lvl3pPr>
            <a:lvl4pPr marL="685800">
              <a:defRPr/>
            </a:lvl4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Tree>
    <p:extLst>
      <p:ext uri="{BB962C8B-B14F-4D97-AF65-F5344CB8AC3E}">
        <p14:creationId xmlns:p14="http://schemas.microsoft.com/office/powerpoint/2010/main" val="2380180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defRPr>
            </a:lvl1pPr>
          </a:lstStyle>
          <a:p>
            <a:pPr rtl="0"/>
            <a:r>
              <a:rPr lang="en-GB" noProof="0"/>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n-lt"/>
              </a:defRPr>
            </a:lvl1pPr>
          </a:lstStyle>
          <a:p>
            <a:pPr algn="l"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en-GB" noProof="0"/>
              <a:t>Click to edit Master text styles</a:t>
            </a:r>
          </a:p>
          <a:p>
            <a:pPr lvl="1" rtl="0"/>
            <a:r>
              <a:rPr lang="en-GB" noProof="0"/>
              <a:t>Second level</a:t>
            </a:r>
          </a:p>
          <a:p>
            <a:pPr lvl="2" rtl="0"/>
            <a:r>
              <a:rPr lang="en-GB" noProof="0"/>
              <a:t>Third level</a:t>
            </a:r>
          </a:p>
        </p:txBody>
      </p:sp>
    </p:spTree>
    <p:extLst>
      <p:ext uri="{BB962C8B-B14F-4D97-AF65-F5344CB8AC3E}">
        <p14:creationId xmlns:p14="http://schemas.microsoft.com/office/powerpoint/2010/main" val="2098127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688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rtlCol="0"/>
          <a:lstStyle/>
          <a:p>
            <a:pPr rtl="0"/>
            <a:r>
              <a:rPr lang="en-GB" noProof="0"/>
              <a:t>Click to edit Master title style</a:t>
            </a:r>
          </a:p>
        </p:txBody>
      </p:sp>
    </p:spTree>
    <p:extLst>
      <p:ext uri="{BB962C8B-B14F-4D97-AF65-F5344CB8AC3E}">
        <p14:creationId xmlns:p14="http://schemas.microsoft.com/office/powerpoint/2010/main" val="25592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212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7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4316-5A77-73BE-D093-D3908A68A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99BBE43-54C2-FAC0-B3F2-691B60527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3D17E-7798-DC6B-4146-62A811E2D017}"/>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5" name="Footer Placeholder 4">
            <a:extLst>
              <a:ext uri="{FF2B5EF4-FFF2-40B4-BE49-F238E27FC236}">
                <a16:creationId xmlns:a16="http://schemas.microsoft.com/office/drawing/2014/main" id="{5FF72369-050B-5AE5-630F-D6EF88AB1A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2F11DA-060B-81C1-3206-EB4AE8E1A08B}"/>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361726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95DE-C8E4-FD7B-E695-A5E538A0ED7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E2C5E55-A9B3-4BFF-C493-4A09804268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C04AEFA-FA25-3C3C-653C-1D7A3C1795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40640BD-AE6D-ECCF-7007-203F4D437D32}"/>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6" name="Footer Placeholder 5">
            <a:extLst>
              <a:ext uri="{FF2B5EF4-FFF2-40B4-BE49-F238E27FC236}">
                <a16:creationId xmlns:a16="http://schemas.microsoft.com/office/drawing/2014/main" id="{ECEF0196-FC9E-22AB-8955-047BE6849A2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2D3349-5FB2-10F1-2E45-31E32655FA18}"/>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387217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D140-F9B2-3AAA-A97E-D5A6ABB0EBD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F1634F-A275-068C-E5FD-17C2BD5C01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5D864-9C31-1A85-E3BD-25FD3D8F89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66D0B10-FCC3-507D-CB82-4BDC9FB3A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D6BC3-C200-7296-71BE-5E1AA3BF0C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471D3E6-26AA-459E-4B74-47939B5D2B9A}"/>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8" name="Footer Placeholder 7">
            <a:extLst>
              <a:ext uri="{FF2B5EF4-FFF2-40B4-BE49-F238E27FC236}">
                <a16:creationId xmlns:a16="http://schemas.microsoft.com/office/drawing/2014/main" id="{C5E2BB95-DB2E-78E6-F782-F1704A6BA78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23F0720-57C5-153A-CB1C-22F80499C1F5}"/>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59214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4C83-26B1-54DB-7030-26A7ED4412A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65ECB1E-60B9-FD13-A6DF-29797A161218}"/>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4" name="Footer Placeholder 3">
            <a:extLst>
              <a:ext uri="{FF2B5EF4-FFF2-40B4-BE49-F238E27FC236}">
                <a16:creationId xmlns:a16="http://schemas.microsoft.com/office/drawing/2014/main" id="{3670534D-FD8A-16C9-2292-BDA515E9654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AF08AAB-5C20-7024-B051-4EAED7389F37}"/>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242942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C4FE9-B58F-050E-3842-0359E88A9DCF}"/>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3" name="Footer Placeholder 2">
            <a:extLst>
              <a:ext uri="{FF2B5EF4-FFF2-40B4-BE49-F238E27FC236}">
                <a16:creationId xmlns:a16="http://schemas.microsoft.com/office/drawing/2014/main" id="{02969124-55DF-D6E5-774B-2D385F3BBFD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090249F-7302-1074-B9EC-BE5C4F5B1B35}"/>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71518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4735-9179-E416-8861-2B31C96EA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A57E163-3437-1FCD-7C65-E5C35EB2D7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F10404C-10C9-492C-5F49-4F5E1DD5B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4972E-8B15-B5D3-E1FD-7A904B72365D}"/>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6" name="Footer Placeholder 5">
            <a:extLst>
              <a:ext uri="{FF2B5EF4-FFF2-40B4-BE49-F238E27FC236}">
                <a16:creationId xmlns:a16="http://schemas.microsoft.com/office/drawing/2014/main" id="{7EF77908-3DF2-C267-82BA-7A1696DD8EF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B8E8EDB-599B-246D-580B-23E1CD28FEFF}"/>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392592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3052-DD1C-5B48-0015-162C321B6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FF983B8-39D7-1DD1-E917-8ED2C361D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7990748-EDCD-94F2-FB2D-B895212CD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92890-C271-BE12-276C-F287A527D797}"/>
              </a:ext>
            </a:extLst>
          </p:cNvPr>
          <p:cNvSpPr>
            <a:spLocks noGrp="1"/>
          </p:cNvSpPr>
          <p:nvPr>
            <p:ph type="dt" sz="half" idx="10"/>
          </p:nvPr>
        </p:nvSpPr>
        <p:spPr/>
        <p:txBody>
          <a:bodyPr/>
          <a:lstStyle/>
          <a:p>
            <a:fld id="{04433694-69D6-4E57-87FC-8ADEB961EBB7}" type="datetimeFigureOut">
              <a:rPr lang="en-IN" smtClean="0"/>
              <a:t>02-06-2024</a:t>
            </a:fld>
            <a:endParaRPr lang="en-IN"/>
          </a:p>
        </p:txBody>
      </p:sp>
      <p:sp>
        <p:nvSpPr>
          <p:cNvPr id="6" name="Footer Placeholder 5">
            <a:extLst>
              <a:ext uri="{FF2B5EF4-FFF2-40B4-BE49-F238E27FC236}">
                <a16:creationId xmlns:a16="http://schemas.microsoft.com/office/drawing/2014/main" id="{E2D134C2-48BE-B4F6-FCC2-7B8FD3C063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F819F1B-4AD1-E34B-A645-7679A226754A}"/>
              </a:ext>
            </a:extLst>
          </p:cNvPr>
          <p:cNvSpPr>
            <a:spLocks noGrp="1"/>
          </p:cNvSpPr>
          <p:nvPr>
            <p:ph type="sldNum" sz="quarter" idx="12"/>
          </p:nvPr>
        </p:nvSpPr>
        <p:spPr/>
        <p:txBody>
          <a:bodyPr/>
          <a:lstStyle/>
          <a:p>
            <a:fld id="{54E7623C-D847-434E-9F55-45D01EB6414C}" type="slidenum">
              <a:rPr lang="en-IN" smtClean="0"/>
              <a:t>‹#›</a:t>
            </a:fld>
            <a:endParaRPr lang="en-IN"/>
          </a:p>
        </p:txBody>
      </p:sp>
    </p:spTree>
    <p:extLst>
      <p:ext uri="{BB962C8B-B14F-4D97-AF65-F5344CB8AC3E}">
        <p14:creationId xmlns:p14="http://schemas.microsoft.com/office/powerpoint/2010/main" val="121546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F9B7F-63C6-E6A0-83F6-F253FA28C9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EEF95E0-72B9-5C79-FDB9-52EC72D99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7ED17F-88EF-E792-C97B-72041E19CB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33694-69D6-4E57-87FC-8ADEB961EBB7}" type="datetimeFigureOut">
              <a:rPr lang="en-IN" smtClean="0"/>
              <a:t>02-06-2024</a:t>
            </a:fld>
            <a:endParaRPr lang="en-IN"/>
          </a:p>
        </p:txBody>
      </p:sp>
      <p:sp>
        <p:nvSpPr>
          <p:cNvPr id="5" name="Footer Placeholder 4">
            <a:extLst>
              <a:ext uri="{FF2B5EF4-FFF2-40B4-BE49-F238E27FC236}">
                <a16:creationId xmlns:a16="http://schemas.microsoft.com/office/drawing/2014/main" id="{9FBD961C-4B92-58F9-BDB4-930CB12D4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90EFE44-1B1B-5ED3-9C1D-21F65FC8F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7623C-D847-434E-9F55-45D01EB6414C}" type="slidenum">
              <a:rPr lang="en-IN" smtClean="0"/>
              <a:t>‹#›</a:t>
            </a:fld>
            <a:endParaRPr lang="en-IN"/>
          </a:p>
        </p:txBody>
      </p:sp>
    </p:spTree>
    <p:extLst>
      <p:ext uri="{BB962C8B-B14F-4D97-AF65-F5344CB8AC3E}">
        <p14:creationId xmlns:p14="http://schemas.microsoft.com/office/powerpoint/2010/main" val="1086915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526138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48147D-64F6-A925-104B-A1BC237F569E}"/>
              </a:ext>
            </a:extLst>
          </p:cNvPr>
          <p:cNvSpPr txBox="1"/>
          <p:nvPr/>
        </p:nvSpPr>
        <p:spPr>
          <a:xfrm>
            <a:off x="1152832" y="2241120"/>
            <a:ext cx="7194755"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Acclaim Technology Services India Private Limited was Incorporated in 1984 for the specific purpose of providing Renewable Energy solutions, Technical design and engineering consultancy to chemical and allied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Over the years diversified and has been working in the area of “Green Energy” – Biomass Gasification.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Since the late 90s working on sustainable and renewable energy technologies and actively involved in biomass gasification, Bio methanation (Biogas in association with BARC), Solar PV, Solar Concentrators for thermal applications and Energy audits.</a:t>
            </a:r>
          </a:p>
        </p:txBody>
      </p:sp>
      <p:grpSp>
        <p:nvGrpSpPr>
          <p:cNvPr id="16" name="Group 15">
            <a:extLst>
              <a:ext uri="{FF2B5EF4-FFF2-40B4-BE49-F238E27FC236}">
                <a16:creationId xmlns:a16="http://schemas.microsoft.com/office/drawing/2014/main" id="{4B2828CA-FD30-A66E-36F3-0E3FD9794951}"/>
              </a:ext>
            </a:extLst>
          </p:cNvPr>
          <p:cNvGrpSpPr/>
          <p:nvPr/>
        </p:nvGrpSpPr>
        <p:grpSpPr>
          <a:xfrm>
            <a:off x="8943053" y="1730507"/>
            <a:ext cx="2879622" cy="5087092"/>
            <a:chOff x="9051900" y="861429"/>
            <a:chExt cx="2879622" cy="5087092"/>
          </a:xfrm>
        </p:grpSpPr>
        <p:pic>
          <p:nvPicPr>
            <p:cNvPr id="9" name="Picture 8">
              <a:extLst>
                <a:ext uri="{FF2B5EF4-FFF2-40B4-BE49-F238E27FC236}">
                  <a16:creationId xmlns:a16="http://schemas.microsoft.com/office/drawing/2014/main" id="{9E94008C-FDD5-D12C-1DC1-9A0B2895EE09}"/>
                </a:ext>
              </a:extLst>
            </p:cNvPr>
            <p:cNvPicPr>
              <a:picLocks noChangeAspect="1"/>
            </p:cNvPicPr>
            <p:nvPr/>
          </p:nvPicPr>
          <p:blipFill>
            <a:blip r:embed="rId3"/>
            <a:stretch>
              <a:fillRect/>
            </a:stretch>
          </p:blipFill>
          <p:spPr>
            <a:xfrm>
              <a:off x="9151604" y="2298443"/>
              <a:ext cx="2779918" cy="605454"/>
            </a:xfrm>
            <a:prstGeom prst="rect">
              <a:avLst/>
            </a:prstGeom>
          </p:spPr>
        </p:pic>
        <p:pic>
          <p:nvPicPr>
            <p:cNvPr id="11" name="Picture 10">
              <a:extLst>
                <a:ext uri="{FF2B5EF4-FFF2-40B4-BE49-F238E27FC236}">
                  <a16:creationId xmlns:a16="http://schemas.microsoft.com/office/drawing/2014/main" id="{713A0E2F-22FE-8128-CFFB-E23A9F62ACDC}"/>
                </a:ext>
              </a:extLst>
            </p:cNvPr>
            <p:cNvPicPr>
              <a:picLocks noChangeAspect="1"/>
            </p:cNvPicPr>
            <p:nvPr/>
          </p:nvPicPr>
          <p:blipFill>
            <a:blip r:embed="rId4"/>
            <a:stretch>
              <a:fillRect/>
            </a:stretch>
          </p:blipFill>
          <p:spPr>
            <a:xfrm>
              <a:off x="9051900" y="861429"/>
              <a:ext cx="2779918" cy="1100621"/>
            </a:xfrm>
            <a:prstGeom prst="rect">
              <a:avLst/>
            </a:prstGeom>
          </p:spPr>
        </p:pic>
        <p:pic>
          <p:nvPicPr>
            <p:cNvPr id="13" name="Picture 12">
              <a:extLst>
                <a:ext uri="{FF2B5EF4-FFF2-40B4-BE49-F238E27FC236}">
                  <a16:creationId xmlns:a16="http://schemas.microsoft.com/office/drawing/2014/main" id="{6EBBB83E-C3F7-5687-34BE-F68B042E0AE6}"/>
                </a:ext>
              </a:extLst>
            </p:cNvPr>
            <p:cNvPicPr>
              <a:picLocks noChangeAspect="1"/>
            </p:cNvPicPr>
            <p:nvPr/>
          </p:nvPicPr>
          <p:blipFill>
            <a:blip r:embed="rId5"/>
            <a:stretch>
              <a:fillRect/>
            </a:stretch>
          </p:blipFill>
          <p:spPr>
            <a:xfrm>
              <a:off x="9331119" y="3186601"/>
              <a:ext cx="2600403" cy="1371445"/>
            </a:xfrm>
            <a:prstGeom prst="rect">
              <a:avLst/>
            </a:prstGeom>
          </p:spPr>
        </p:pic>
        <p:pic>
          <p:nvPicPr>
            <p:cNvPr id="15" name="Picture 14">
              <a:extLst>
                <a:ext uri="{FF2B5EF4-FFF2-40B4-BE49-F238E27FC236}">
                  <a16:creationId xmlns:a16="http://schemas.microsoft.com/office/drawing/2014/main" id="{27D5C2A7-D50A-C544-CE69-F201A9F3ADA9}"/>
                </a:ext>
              </a:extLst>
            </p:cNvPr>
            <p:cNvPicPr>
              <a:picLocks noChangeAspect="1"/>
            </p:cNvPicPr>
            <p:nvPr/>
          </p:nvPicPr>
          <p:blipFill>
            <a:blip r:embed="rId6"/>
            <a:stretch>
              <a:fillRect/>
            </a:stretch>
          </p:blipFill>
          <p:spPr>
            <a:xfrm>
              <a:off x="9234592" y="4809516"/>
              <a:ext cx="2607057" cy="1139005"/>
            </a:xfrm>
            <a:prstGeom prst="rect">
              <a:avLst/>
            </a:prstGeom>
          </p:spPr>
        </p:pic>
      </p:grpSp>
      <p:pic>
        <p:nvPicPr>
          <p:cNvPr id="18" name="Picture 17">
            <a:extLst>
              <a:ext uri="{FF2B5EF4-FFF2-40B4-BE49-F238E27FC236}">
                <a16:creationId xmlns:a16="http://schemas.microsoft.com/office/drawing/2014/main" id="{BB9E3821-646F-0627-F2B9-830F8109DCD8}"/>
              </a:ext>
            </a:extLst>
          </p:cNvPr>
          <p:cNvPicPr>
            <a:picLocks noChangeAspect="1"/>
          </p:cNvPicPr>
          <p:nvPr/>
        </p:nvPicPr>
        <p:blipFill>
          <a:blip r:embed="rId7"/>
          <a:stretch>
            <a:fillRect/>
          </a:stretch>
        </p:blipFill>
        <p:spPr>
          <a:xfrm>
            <a:off x="9437662" y="111257"/>
            <a:ext cx="1790700" cy="1619250"/>
          </a:xfrm>
          <a:prstGeom prst="rect">
            <a:avLst/>
          </a:prstGeom>
        </p:spPr>
      </p:pic>
      <p:pic>
        <p:nvPicPr>
          <p:cNvPr id="2" name="image1.jpeg">
            <a:extLst>
              <a:ext uri="{FF2B5EF4-FFF2-40B4-BE49-F238E27FC236}">
                <a16:creationId xmlns:a16="http://schemas.microsoft.com/office/drawing/2014/main" id="{959AED85-0D87-8228-61F9-961F0EFEED8B}"/>
              </a:ext>
            </a:extLst>
          </p:cNvPr>
          <p:cNvPicPr>
            <a:picLocks noChangeAspect="1"/>
          </p:cNvPicPr>
          <p:nvPr/>
        </p:nvPicPr>
        <p:blipFill>
          <a:blip r:embed="rId8" cstate="print"/>
          <a:stretch>
            <a:fillRect/>
          </a:stretch>
        </p:blipFill>
        <p:spPr>
          <a:xfrm>
            <a:off x="1152831" y="984738"/>
            <a:ext cx="1853869" cy="745769"/>
          </a:xfrm>
          <a:prstGeom prst="rect">
            <a:avLst/>
          </a:prstGeom>
        </p:spPr>
      </p:pic>
    </p:spTree>
    <p:extLst>
      <p:ext uri="{BB962C8B-B14F-4D97-AF65-F5344CB8AC3E}">
        <p14:creationId xmlns:p14="http://schemas.microsoft.com/office/powerpoint/2010/main" val="2583264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6240-3D1C-54DC-22B3-31718C5E2E54}"/>
              </a:ext>
            </a:extLst>
          </p:cNvPr>
          <p:cNvSpPr>
            <a:spLocks noGrp="1"/>
          </p:cNvSpPr>
          <p:nvPr>
            <p:ph type="title"/>
          </p:nvPr>
        </p:nvSpPr>
        <p:spPr/>
        <p:txBody>
          <a:bodyPr/>
          <a:lstStyle/>
          <a:p>
            <a:endParaRPr lang="en-IN"/>
          </a:p>
        </p:txBody>
      </p:sp>
      <p:pic>
        <p:nvPicPr>
          <p:cNvPr id="8" name="Content Placeholder 7">
            <a:extLst>
              <a:ext uri="{FF2B5EF4-FFF2-40B4-BE49-F238E27FC236}">
                <a16:creationId xmlns:a16="http://schemas.microsoft.com/office/drawing/2014/main" id="{362C7BA2-49C2-33F6-C132-E4EA0DF7F103}"/>
              </a:ext>
            </a:extLst>
          </p:cNvPr>
          <p:cNvPicPr>
            <a:picLocks noGrp="1" noChangeAspect="1"/>
          </p:cNvPicPr>
          <p:nvPr>
            <p:ph idx="1"/>
          </p:nvPr>
        </p:nvPicPr>
        <p:blipFill>
          <a:blip r:embed="rId2"/>
          <a:stretch>
            <a:fillRect/>
          </a:stretch>
        </p:blipFill>
        <p:spPr>
          <a:xfrm>
            <a:off x="539496" y="365125"/>
            <a:ext cx="10515600" cy="6492875"/>
          </a:xfrm>
        </p:spPr>
      </p:pic>
      <p:sp>
        <p:nvSpPr>
          <p:cNvPr id="4" name="Date Placeholder 3">
            <a:extLst>
              <a:ext uri="{FF2B5EF4-FFF2-40B4-BE49-F238E27FC236}">
                <a16:creationId xmlns:a16="http://schemas.microsoft.com/office/drawing/2014/main" id="{A126CDF4-E086-1B5E-E6CE-33F0F0F20407}"/>
              </a:ext>
            </a:extLst>
          </p:cNvPr>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F4A431CC-6B00-38A7-E6B4-905BE4F722B3}"/>
              </a:ext>
            </a:extLst>
          </p:cNvPr>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85C926F7-3120-1075-9CA2-95843F3D6F61}"/>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10</a:t>
            </a:fld>
            <a:endParaRPr lang="en-GB" noProof="0">
              <a:solidFill>
                <a:prstClr val="black">
                  <a:tint val="75000"/>
                </a:prstClr>
              </a:solidFill>
            </a:endParaRPr>
          </a:p>
        </p:txBody>
      </p:sp>
    </p:spTree>
    <p:extLst>
      <p:ext uri="{BB962C8B-B14F-4D97-AF65-F5344CB8AC3E}">
        <p14:creationId xmlns:p14="http://schemas.microsoft.com/office/powerpoint/2010/main" val="306273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ACBD1-12BE-AAD7-9CAE-75F010F4E79C}"/>
              </a:ext>
            </a:extLst>
          </p:cNvPr>
          <p:cNvSpPr txBox="1"/>
          <p:nvPr/>
        </p:nvSpPr>
        <p:spPr>
          <a:xfrm>
            <a:off x="508737" y="715912"/>
            <a:ext cx="7138307" cy="5247077"/>
          </a:xfrm>
          <a:prstGeom prst="rect">
            <a:avLst/>
          </a:prstGeom>
          <a:noFill/>
        </p:spPr>
        <p:txBody>
          <a:bodyPr wrap="square">
            <a:spAutoFit/>
          </a:bodyPr>
          <a:lstStyle/>
          <a:p>
            <a:pPr marL="457200" marR="502920" algn="just">
              <a:lnSpc>
                <a:spcPct val="115000"/>
              </a:lnSpc>
              <a:spcBef>
                <a:spcPts val="0"/>
              </a:spcBef>
              <a:spcAft>
                <a:spcPts val="0"/>
              </a:spcAft>
            </a:pPr>
            <a:r>
              <a:rPr lang="en-US" sz="1100" kern="100" dirty="0">
                <a:effectLst/>
                <a:latin typeface="Cambria" panose="02040503050406030204" pitchFamily="18" charset="0"/>
                <a:ea typeface="Times New Roman" panose="02020603050405020304" pitchFamily="18" charset="0"/>
                <a:cs typeface="Calibri" panose="020F0502020204030204" pitchFamily="34" charset="0"/>
              </a:rPr>
              <a:t> </a:t>
            </a:r>
            <a:endParaRPr lang="en-IN" sz="1100" kern="100" dirty="0">
              <a:effectLst/>
              <a:latin typeface="Cambria" panose="02040503050406030204" pitchFamily="18" charset="0"/>
              <a:ea typeface="Times New Roman" panose="02020603050405020304" pitchFamily="18" charset="0"/>
              <a:cs typeface="Calibri" panose="020F0502020204030204" pitchFamily="34" charset="0"/>
            </a:endParaRPr>
          </a:p>
          <a:p>
            <a:pPr marL="0" marR="502920" algn="ctr">
              <a:lnSpc>
                <a:spcPct val="115000"/>
              </a:lnSpc>
              <a:spcBef>
                <a:spcPts val="0"/>
              </a:spcBef>
              <a:spcAft>
                <a:spcPts val="0"/>
              </a:spcAft>
            </a:pPr>
            <a:r>
              <a:rPr lang="en-US" sz="4000" b="1" kern="1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Product Portfolio</a:t>
            </a:r>
          </a:p>
          <a:p>
            <a:pPr marL="0" marR="502920" algn="just">
              <a:lnSpc>
                <a:spcPct val="115000"/>
              </a:lnSpc>
              <a:spcBef>
                <a:spcPts val="0"/>
              </a:spcBef>
              <a:spcAft>
                <a:spcPts val="0"/>
              </a:spcAft>
            </a:pPr>
            <a:endParaRPr lang="en-US" sz="3600" b="1" kern="100" dirty="0">
              <a:solidFill>
                <a:schemeClr val="tx2">
                  <a:lumMod val="50000"/>
                  <a:lumOff val="50000"/>
                </a:schemeClr>
              </a:solidFill>
              <a:effectLst/>
              <a:latin typeface="Cambria" panose="02040503050406030204" pitchFamily="18" charset="0"/>
              <a:ea typeface="Times New Roman" panose="02020603050405020304" pitchFamily="18" charset="0"/>
              <a:cs typeface="Calibri" panose="020F0502020204030204" pitchFamily="34" charset="0"/>
            </a:endParaRPr>
          </a:p>
          <a:p>
            <a:pPr marL="0" marR="502920" algn="just">
              <a:lnSpc>
                <a:spcPct val="115000"/>
              </a:lnSpc>
              <a:spcBef>
                <a:spcPts val="0"/>
              </a:spcBef>
              <a:spcAft>
                <a:spcPts val="0"/>
              </a:spcAft>
            </a:pPr>
            <a:r>
              <a:rPr lang="en-US" sz="3600" b="1" kern="100" dirty="0">
                <a:solidFill>
                  <a:schemeClr val="tx2">
                    <a:lumMod val="50000"/>
                    <a:lumOff val="50000"/>
                  </a:schemeClr>
                </a:solidFill>
                <a:effectLst/>
                <a:latin typeface="Cambria" panose="02040503050406030204" pitchFamily="18" charset="0"/>
                <a:ea typeface="Times New Roman" panose="02020603050405020304" pitchFamily="18" charset="0"/>
                <a:cs typeface="Calibri" panose="020F0502020204030204" pitchFamily="34" charset="0"/>
              </a:rPr>
              <a:t>Activated Carbon Options</a:t>
            </a:r>
            <a:endParaRPr lang="en-IN" sz="3600" kern="100" dirty="0">
              <a:solidFill>
                <a:schemeClr val="tx2">
                  <a:lumMod val="50000"/>
                  <a:lumOff val="50000"/>
                </a:schemeClr>
              </a:solidFill>
              <a:effectLst/>
              <a:latin typeface="Cambria" panose="02040503050406030204" pitchFamily="18" charset="0"/>
              <a:ea typeface="Times New Roman" panose="02020603050405020304" pitchFamily="18" charset="0"/>
              <a:cs typeface="Calibri" panose="020F0502020204030204" pitchFamily="34" charset="0"/>
            </a:endParaRPr>
          </a:p>
          <a:p>
            <a:pPr marL="457200" marR="502920" algn="just">
              <a:lnSpc>
                <a:spcPct val="115000"/>
              </a:lnSpc>
              <a:spcBef>
                <a:spcPts val="0"/>
              </a:spcBef>
              <a:spcAft>
                <a:spcPts val="0"/>
              </a:spcAft>
            </a:pPr>
            <a:r>
              <a:rPr lang="en-US" sz="1100" kern="100" dirty="0">
                <a:effectLst/>
                <a:latin typeface="Cambria" panose="02040503050406030204" pitchFamily="18" charset="0"/>
                <a:ea typeface="Times New Roman" panose="02020603050405020304" pitchFamily="18" charset="0"/>
                <a:cs typeface="Calibri" panose="020F0502020204030204" pitchFamily="34" charset="0"/>
              </a:rPr>
              <a:t> </a:t>
            </a:r>
            <a:endParaRPr lang="en-IN" sz="1100" kern="100" dirty="0">
              <a:effectLst/>
              <a:latin typeface="Cambria" panose="02040503050406030204" pitchFamily="18" charset="0"/>
              <a:ea typeface="Times New Roman" panose="02020603050405020304" pitchFamily="18" charset="0"/>
              <a:cs typeface="Calibri" panose="020F0502020204030204" pitchFamily="34" charset="0"/>
            </a:endParaRPr>
          </a:p>
          <a:p>
            <a:pPr marL="800100" marR="502920" lvl="1" indent="-342900" algn="just">
              <a:lnSpc>
                <a:spcPct val="115000"/>
              </a:lnSpc>
              <a:buFont typeface="Wingdings" panose="05000000000000000000" pitchFamily="2" charset="2"/>
              <a:buChar char=""/>
            </a:pPr>
            <a:r>
              <a:rPr lang="en-US" sz="3200" kern="100" dirty="0">
                <a:solidFill>
                  <a:srgbClr val="808080"/>
                </a:solidFill>
                <a:effectLst/>
                <a:latin typeface="Cambria" panose="02040503050406030204" pitchFamily="18" charset="0"/>
                <a:ea typeface="Times New Roman" panose="02020603050405020304" pitchFamily="18" charset="0"/>
                <a:cs typeface="Calibri" panose="020F0502020204030204" pitchFamily="34" charset="0"/>
              </a:rPr>
              <a:t>Acid/Water Washed </a:t>
            </a:r>
            <a:endParaRPr lang="en-IN" sz="3200" kern="100" dirty="0">
              <a:effectLst/>
              <a:latin typeface="Cambria" panose="02040503050406030204" pitchFamily="18" charset="0"/>
              <a:ea typeface="Times New Roman" panose="02020603050405020304" pitchFamily="18" charset="0"/>
              <a:cs typeface="Calibri" panose="020F0502020204030204" pitchFamily="34" charset="0"/>
            </a:endParaRPr>
          </a:p>
          <a:p>
            <a:pPr marL="800100" marR="502920" lvl="1" indent="-342900" algn="just">
              <a:lnSpc>
                <a:spcPct val="115000"/>
              </a:lnSpc>
              <a:buFont typeface="Wingdings" panose="05000000000000000000" pitchFamily="2" charset="2"/>
              <a:buChar char=""/>
            </a:pPr>
            <a:r>
              <a:rPr lang="en-US" sz="3200" kern="100" dirty="0">
                <a:solidFill>
                  <a:srgbClr val="808080"/>
                </a:solidFill>
                <a:effectLst/>
                <a:latin typeface="Cambria" panose="02040503050406030204" pitchFamily="18" charset="0"/>
                <a:ea typeface="Times New Roman" panose="02020603050405020304" pitchFamily="18" charset="0"/>
                <a:cs typeface="Calibri" panose="020F0502020204030204" pitchFamily="34" charset="0"/>
              </a:rPr>
              <a:t>Granular</a:t>
            </a:r>
            <a:endParaRPr lang="en-IN" sz="3200" kern="100" dirty="0">
              <a:effectLst/>
              <a:latin typeface="Cambria" panose="02040503050406030204" pitchFamily="18" charset="0"/>
              <a:ea typeface="Times New Roman" panose="02020603050405020304" pitchFamily="18" charset="0"/>
              <a:cs typeface="Calibri" panose="020F0502020204030204" pitchFamily="34" charset="0"/>
            </a:endParaRPr>
          </a:p>
          <a:p>
            <a:pPr marL="800100" marR="502920" lvl="1" indent="-342900" algn="just">
              <a:lnSpc>
                <a:spcPct val="115000"/>
              </a:lnSpc>
              <a:buFont typeface="Wingdings" panose="05000000000000000000" pitchFamily="2" charset="2"/>
              <a:buChar char=""/>
            </a:pPr>
            <a:r>
              <a:rPr lang="en-US" sz="3200" kern="100" dirty="0">
                <a:solidFill>
                  <a:srgbClr val="808080"/>
                </a:solidFill>
                <a:effectLst/>
                <a:latin typeface="Cambria" panose="02040503050406030204" pitchFamily="18" charset="0"/>
                <a:ea typeface="Times New Roman" panose="02020603050405020304" pitchFamily="18" charset="0"/>
                <a:cs typeface="Calibri" panose="020F0502020204030204" pitchFamily="34" charset="0"/>
              </a:rPr>
              <a:t>Impregnated </a:t>
            </a:r>
            <a:endParaRPr lang="en-IN" sz="3200" kern="100" dirty="0">
              <a:effectLst/>
              <a:latin typeface="Cambria" panose="02040503050406030204" pitchFamily="18" charset="0"/>
              <a:ea typeface="Times New Roman" panose="02020603050405020304" pitchFamily="18" charset="0"/>
              <a:cs typeface="Calibri" panose="020F0502020204030204" pitchFamily="34" charset="0"/>
            </a:endParaRPr>
          </a:p>
          <a:p>
            <a:pPr marL="800100" marR="502920" lvl="1" indent="-342900" algn="just">
              <a:lnSpc>
                <a:spcPct val="115000"/>
              </a:lnSpc>
              <a:buFont typeface="Wingdings" panose="05000000000000000000" pitchFamily="2" charset="2"/>
              <a:buChar char=""/>
            </a:pPr>
            <a:r>
              <a:rPr lang="en-US" sz="3200" kern="100" dirty="0">
                <a:solidFill>
                  <a:srgbClr val="808080"/>
                </a:solidFill>
                <a:effectLst/>
                <a:latin typeface="Cambria" panose="02040503050406030204" pitchFamily="18" charset="0"/>
                <a:ea typeface="Times New Roman" panose="02020603050405020304" pitchFamily="18" charset="0"/>
                <a:cs typeface="Calibri" panose="020F0502020204030204" pitchFamily="34" charset="0"/>
              </a:rPr>
              <a:t>Pellet</a:t>
            </a:r>
            <a:endParaRPr lang="en-IN" sz="3200" kern="100" dirty="0">
              <a:effectLst/>
              <a:latin typeface="Cambria" panose="02040503050406030204" pitchFamily="18" charset="0"/>
              <a:ea typeface="Times New Roman" panose="02020603050405020304" pitchFamily="18" charset="0"/>
              <a:cs typeface="Calibri" panose="020F0502020204030204" pitchFamily="34" charset="0"/>
            </a:endParaRPr>
          </a:p>
          <a:p>
            <a:pPr marL="800100" marR="502920" lvl="1" indent="-342900" algn="just">
              <a:lnSpc>
                <a:spcPct val="115000"/>
              </a:lnSpc>
              <a:buFont typeface="Wingdings" panose="05000000000000000000" pitchFamily="2" charset="2"/>
              <a:buChar char=""/>
            </a:pPr>
            <a:r>
              <a:rPr lang="en-US" sz="3200" kern="100" dirty="0">
                <a:solidFill>
                  <a:srgbClr val="808080"/>
                </a:solidFill>
                <a:effectLst/>
                <a:latin typeface="Cambria" panose="02040503050406030204" pitchFamily="18" charset="0"/>
                <a:ea typeface="Times New Roman" panose="02020603050405020304" pitchFamily="18" charset="0"/>
                <a:cs typeface="Calibri" panose="020F0502020204030204" pitchFamily="34" charset="0"/>
              </a:rPr>
              <a:t>Powdered</a:t>
            </a:r>
            <a:endParaRPr lang="en-IN" sz="3200" kern="100" dirty="0">
              <a:effectLst/>
              <a:latin typeface="Cambria" panose="02040503050406030204" pitchFamily="18"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4B3467E8-5126-967C-AFA8-E5D0A662F666}"/>
              </a:ext>
            </a:extLst>
          </p:cNvPr>
          <p:cNvPicPr>
            <a:picLocks noChangeAspect="1"/>
          </p:cNvPicPr>
          <p:nvPr/>
        </p:nvPicPr>
        <p:blipFill>
          <a:blip r:embed="rId3"/>
          <a:stretch>
            <a:fillRect/>
          </a:stretch>
        </p:blipFill>
        <p:spPr>
          <a:xfrm>
            <a:off x="6938707" y="431714"/>
            <a:ext cx="3956039" cy="3122391"/>
          </a:xfrm>
          <a:prstGeom prst="rect">
            <a:avLst/>
          </a:prstGeom>
        </p:spPr>
      </p:pic>
      <p:pic>
        <p:nvPicPr>
          <p:cNvPr id="7" name="Picture 6">
            <a:extLst>
              <a:ext uri="{FF2B5EF4-FFF2-40B4-BE49-F238E27FC236}">
                <a16:creationId xmlns:a16="http://schemas.microsoft.com/office/drawing/2014/main" id="{89EFFD5B-4E1E-6081-FB58-9F5FE626F078}"/>
              </a:ext>
            </a:extLst>
          </p:cNvPr>
          <p:cNvPicPr>
            <a:picLocks noChangeAspect="1"/>
          </p:cNvPicPr>
          <p:nvPr/>
        </p:nvPicPr>
        <p:blipFill>
          <a:blip r:embed="rId4"/>
          <a:stretch>
            <a:fillRect/>
          </a:stretch>
        </p:blipFill>
        <p:spPr>
          <a:xfrm>
            <a:off x="8969744" y="4017402"/>
            <a:ext cx="3020786" cy="2276226"/>
          </a:xfrm>
          <a:prstGeom prst="rect">
            <a:avLst/>
          </a:prstGeom>
        </p:spPr>
      </p:pic>
      <p:pic>
        <p:nvPicPr>
          <p:cNvPr id="9" name="Picture 8">
            <a:extLst>
              <a:ext uri="{FF2B5EF4-FFF2-40B4-BE49-F238E27FC236}">
                <a16:creationId xmlns:a16="http://schemas.microsoft.com/office/drawing/2014/main" id="{3F6921F6-33DC-17F4-111F-BE0E9468C5E0}"/>
              </a:ext>
            </a:extLst>
          </p:cNvPr>
          <p:cNvPicPr>
            <a:picLocks noChangeAspect="1"/>
          </p:cNvPicPr>
          <p:nvPr/>
        </p:nvPicPr>
        <p:blipFill>
          <a:blip r:embed="rId5"/>
          <a:stretch>
            <a:fillRect/>
          </a:stretch>
        </p:blipFill>
        <p:spPr>
          <a:xfrm>
            <a:off x="5874034" y="4283160"/>
            <a:ext cx="2143125" cy="2143125"/>
          </a:xfrm>
          <a:prstGeom prst="rect">
            <a:avLst/>
          </a:prstGeom>
        </p:spPr>
      </p:pic>
      <p:pic>
        <p:nvPicPr>
          <p:cNvPr id="2" name="image1.jpeg">
            <a:extLst>
              <a:ext uri="{FF2B5EF4-FFF2-40B4-BE49-F238E27FC236}">
                <a16:creationId xmlns:a16="http://schemas.microsoft.com/office/drawing/2014/main" id="{F3D0245D-94B2-28A7-D4D3-770C766FD7BF}"/>
              </a:ext>
            </a:extLst>
          </p:cNvPr>
          <p:cNvPicPr>
            <a:picLocks noChangeAspect="1"/>
          </p:cNvPicPr>
          <p:nvPr/>
        </p:nvPicPr>
        <p:blipFill>
          <a:blip r:embed="rId6" cstate="print"/>
          <a:stretch>
            <a:fillRect/>
          </a:stretch>
        </p:blipFill>
        <p:spPr>
          <a:xfrm>
            <a:off x="474184" y="182880"/>
            <a:ext cx="1325037" cy="533032"/>
          </a:xfrm>
          <a:prstGeom prst="rect">
            <a:avLst/>
          </a:prstGeom>
        </p:spPr>
      </p:pic>
    </p:spTree>
    <p:extLst>
      <p:ext uri="{BB962C8B-B14F-4D97-AF65-F5344CB8AC3E}">
        <p14:creationId xmlns:p14="http://schemas.microsoft.com/office/powerpoint/2010/main" val="386472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4C39-574F-731C-5457-C35591B1C1AF}"/>
              </a:ext>
            </a:extLst>
          </p:cNvPr>
          <p:cNvSpPr>
            <a:spLocks noGrp="1"/>
          </p:cNvSpPr>
          <p:nvPr>
            <p:ph type="title"/>
          </p:nvPr>
        </p:nvSpPr>
        <p:spPr/>
        <p:txBody>
          <a:bodyPr/>
          <a:lstStyle/>
          <a:p>
            <a:r>
              <a:rPr lang="en-US" sz="4400" b="1" kern="1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Product Portfolio- Regular</a:t>
            </a:r>
            <a:br>
              <a:rPr lang="en-US" sz="4400" b="1" kern="1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endParaRPr lang="en-IN" dirty="0"/>
          </a:p>
        </p:txBody>
      </p:sp>
      <p:sp>
        <p:nvSpPr>
          <p:cNvPr id="3" name="Date Placeholder 2">
            <a:extLst>
              <a:ext uri="{FF2B5EF4-FFF2-40B4-BE49-F238E27FC236}">
                <a16:creationId xmlns:a16="http://schemas.microsoft.com/office/drawing/2014/main" id="{52046772-2956-4ED3-3923-3E1691C5CBB6}"/>
              </a:ext>
            </a:extLst>
          </p:cNvPr>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2315D52B-9EA7-212C-338D-D2BDF0422448}"/>
              </a:ext>
            </a:extLst>
          </p:cNvPr>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925BC8E3-C37C-4A1F-85B0-3718A5B632F5}"/>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12</a:t>
            </a:fld>
            <a:endParaRPr lang="en-GB" noProof="0">
              <a:solidFill>
                <a:prstClr val="black">
                  <a:tint val="75000"/>
                </a:prstClr>
              </a:solidFill>
            </a:endParaRPr>
          </a:p>
        </p:txBody>
      </p:sp>
      <p:pic>
        <p:nvPicPr>
          <p:cNvPr id="22" name="Content Placeholder 21">
            <a:extLst>
              <a:ext uri="{FF2B5EF4-FFF2-40B4-BE49-F238E27FC236}">
                <a16:creationId xmlns:a16="http://schemas.microsoft.com/office/drawing/2014/main" id="{8352B715-BD70-7313-0A2A-D01F941F3187}"/>
              </a:ext>
            </a:extLst>
          </p:cNvPr>
          <p:cNvPicPr>
            <a:picLocks noGrp="1" noChangeAspect="1"/>
          </p:cNvPicPr>
          <p:nvPr>
            <p:ph idx="1"/>
          </p:nvPr>
        </p:nvPicPr>
        <p:blipFill>
          <a:blip r:embed="rId2"/>
          <a:stretch>
            <a:fillRect/>
          </a:stretch>
        </p:blipFill>
        <p:spPr>
          <a:xfrm>
            <a:off x="1288367" y="1869147"/>
            <a:ext cx="10091143" cy="4392000"/>
          </a:xfrm>
          <a:prstGeom prst="rect">
            <a:avLst/>
          </a:prstGeom>
        </p:spPr>
      </p:pic>
    </p:spTree>
    <p:extLst>
      <p:ext uri="{BB962C8B-B14F-4D97-AF65-F5344CB8AC3E}">
        <p14:creationId xmlns:p14="http://schemas.microsoft.com/office/powerpoint/2010/main" val="193913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FC97-5B42-FADF-6F1B-0E8AB515F73A}"/>
              </a:ext>
            </a:extLst>
          </p:cNvPr>
          <p:cNvSpPr>
            <a:spLocks noGrp="1"/>
          </p:cNvSpPr>
          <p:nvPr>
            <p:ph type="title"/>
          </p:nvPr>
        </p:nvSpPr>
        <p:spPr/>
        <p:txBody>
          <a:bodyPr/>
          <a:lstStyle/>
          <a:p>
            <a:r>
              <a:rPr lang="en-US" sz="4400" b="1" kern="100" dirty="0">
                <a:solidFill>
                  <a:srgbClr val="008000"/>
                </a:solidFill>
                <a:effectLst/>
                <a:latin typeface="Cambria" panose="02040503050406030204" pitchFamily="18" charset="0"/>
                <a:ea typeface="Times New Roman" panose="02020603050405020304" pitchFamily="18" charset="0"/>
                <a:cs typeface="Calibri" panose="020F0502020204030204" pitchFamily="34" charset="0"/>
              </a:rPr>
              <a:t>Product Portfolio- Pellet</a:t>
            </a:r>
            <a:endParaRPr lang="en-IN" dirty="0">
              <a:solidFill>
                <a:srgbClr val="008000"/>
              </a:solidFill>
            </a:endParaRPr>
          </a:p>
        </p:txBody>
      </p:sp>
      <p:sp>
        <p:nvSpPr>
          <p:cNvPr id="3" name="Date Placeholder 2">
            <a:extLst>
              <a:ext uri="{FF2B5EF4-FFF2-40B4-BE49-F238E27FC236}">
                <a16:creationId xmlns:a16="http://schemas.microsoft.com/office/drawing/2014/main" id="{4281EA6E-9D8B-ABD5-A230-E94D9C520FAD}"/>
              </a:ext>
            </a:extLst>
          </p:cNvPr>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9965D73C-8D90-76E4-1C25-11D088EA8E8C}"/>
              </a:ext>
            </a:extLst>
          </p:cNvPr>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C8A776C4-F9BA-C1A0-E7DD-CC9C7CAC9CFE}"/>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13</a:t>
            </a:fld>
            <a:endParaRPr lang="en-GB" noProof="0">
              <a:solidFill>
                <a:prstClr val="black">
                  <a:tint val="75000"/>
                </a:prstClr>
              </a:solidFill>
            </a:endParaRPr>
          </a:p>
        </p:txBody>
      </p:sp>
      <p:pic>
        <p:nvPicPr>
          <p:cNvPr id="8" name="Content Placeholder 7">
            <a:extLst>
              <a:ext uri="{FF2B5EF4-FFF2-40B4-BE49-F238E27FC236}">
                <a16:creationId xmlns:a16="http://schemas.microsoft.com/office/drawing/2014/main" id="{63EA0893-39AA-A303-D976-5A76E396C959}"/>
              </a:ext>
            </a:extLst>
          </p:cNvPr>
          <p:cNvPicPr>
            <a:picLocks noGrp="1" noChangeAspect="1"/>
          </p:cNvPicPr>
          <p:nvPr>
            <p:ph idx="1"/>
          </p:nvPr>
        </p:nvPicPr>
        <p:blipFill>
          <a:blip r:embed="rId2"/>
          <a:stretch>
            <a:fillRect/>
          </a:stretch>
        </p:blipFill>
        <p:spPr>
          <a:xfrm>
            <a:off x="838200" y="1443598"/>
            <a:ext cx="10403292" cy="5095314"/>
          </a:xfrm>
        </p:spPr>
      </p:pic>
    </p:spTree>
    <p:extLst>
      <p:ext uri="{BB962C8B-B14F-4D97-AF65-F5344CB8AC3E}">
        <p14:creationId xmlns:p14="http://schemas.microsoft.com/office/powerpoint/2010/main" val="265672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9DD4-22C4-2D48-AAAC-FC4D3ED8EDF1}"/>
              </a:ext>
            </a:extLst>
          </p:cNvPr>
          <p:cNvSpPr>
            <a:spLocks noGrp="1"/>
          </p:cNvSpPr>
          <p:nvPr>
            <p:ph type="title"/>
          </p:nvPr>
        </p:nvSpPr>
        <p:spPr/>
        <p:txBody>
          <a:bodyPr/>
          <a:lstStyle/>
          <a:p>
            <a:r>
              <a:rPr lang="en-US" dirty="0">
                <a:solidFill>
                  <a:srgbClr val="008000"/>
                </a:solidFill>
              </a:rPr>
              <a:t>Product Portfolio- Packing and supply</a:t>
            </a:r>
            <a:endParaRPr lang="en-IN" dirty="0">
              <a:solidFill>
                <a:srgbClr val="008000"/>
              </a:solidFill>
            </a:endParaRPr>
          </a:p>
        </p:txBody>
      </p:sp>
      <p:sp>
        <p:nvSpPr>
          <p:cNvPr id="3" name="Date Placeholder 2">
            <a:extLst>
              <a:ext uri="{FF2B5EF4-FFF2-40B4-BE49-F238E27FC236}">
                <a16:creationId xmlns:a16="http://schemas.microsoft.com/office/drawing/2014/main" id="{C98A853A-2EE4-65BF-6032-4B0FB7712341}"/>
              </a:ext>
            </a:extLst>
          </p:cNvPr>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4B9EAE43-3382-EF43-55B0-97F024C1689C}"/>
              </a:ext>
            </a:extLst>
          </p:cNvPr>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4C12D2AD-13FE-F802-6324-A948744812AE}"/>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14</a:t>
            </a:fld>
            <a:endParaRPr lang="en-GB" noProof="0">
              <a:solidFill>
                <a:prstClr val="black">
                  <a:tint val="75000"/>
                </a:prstClr>
              </a:solidFill>
            </a:endParaRPr>
          </a:p>
        </p:txBody>
      </p:sp>
      <p:pic>
        <p:nvPicPr>
          <p:cNvPr id="8" name="Content Placeholder 7">
            <a:extLst>
              <a:ext uri="{FF2B5EF4-FFF2-40B4-BE49-F238E27FC236}">
                <a16:creationId xmlns:a16="http://schemas.microsoft.com/office/drawing/2014/main" id="{188AF805-27A8-45A5-2E8A-0FF1B8117583}"/>
              </a:ext>
            </a:extLst>
          </p:cNvPr>
          <p:cNvPicPr>
            <a:picLocks noGrp="1" noChangeAspect="1"/>
          </p:cNvPicPr>
          <p:nvPr>
            <p:ph idx="1"/>
          </p:nvPr>
        </p:nvPicPr>
        <p:blipFill>
          <a:blip r:embed="rId2"/>
          <a:stretch>
            <a:fillRect/>
          </a:stretch>
        </p:blipFill>
        <p:spPr>
          <a:xfrm>
            <a:off x="1153552" y="1814732"/>
            <a:ext cx="10200248" cy="4517806"/>
          </a:xfrm>
        </p:spPr>
      </p:pic>
    </p:spTree>
    <p:extLst>
      <p:ext uri="{BB962C8B-B14F-4D97-AF65-F5344CB8AC3E}">
        <p14:creationId xmlns:p14="http://schemas.microsoft.com/office/powerpoint/2010/main" val="4153464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a:xfrm>
            <a:off x="7547956" y="3741421"/>
            <a:ext cx="3089404" cy="1008380"/>
          </a:xfrm>
          <a:solidFill>
            <a:schemeClr val="accent2"/>
          </a:solidFill>
        </p:spPr>
        <p:txBody>
          <a:bodyPr rtlCol="0"/>
          <a:lstStyle/>
          <a:p>
            <a:pPr rtl="0"/>
            <a:r>
              <a:rPr lang="en-GB" dirty="0"/>
              <a:t>Thank you</a:t>
            </a:r>
          </a:p>
        </p:txBody>
      </p:sp>
      <p:pic>
        <p:nvPicPr>
          <p:cNvPr id="6146" name="Picture 2">
            <a:extLst>
              <a:ext uri="{FF2B5EF4-FFF2-40B4-BE49-F238E27FC236}">
                <a16:creationId xmlns:a16="http://schemas.microsoft.com/office/drawing/2014/main" id="{3D551CE5-2A45-57B5-202E-ED59AC6D8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380" y="148592"/>
            <a:ext cx="2331219" cy="23754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20F38C0-1B90-5882-9D26-2878E79C1571}"/>
              </a:ext>
            </a:extLst>
          </p:cNvPr>
          <p:cNvPicPr>
            <a:picLocks noChangeAspect="1"/>
          </p:cNvPicPr>
          <p:nvPr/>
        </p:nvPicPr>
        <p:blipFill>
          <a:blip r:embed="rId4"/>
          <a:stretch>
            <a:fillRect/>
          </a:stretch>
        </p:blipFill>
        <p:spPr>
          <a:xfrm>
            <a:off x="6468380" y="285415"/>
            <a:ext cx="2550492" cy="2427186"/>
          </a:xfrm>
          <a:prstGeom prst="rect">
            <a:avLst/>
          </a:prstGeom>
        </p:spPr>
      </p:pic>
      <p:pic>
        <p:nvPicPr>
          <p:cNvPr id="3" name="Picture 2">
            <a:extLst>
              <a:ext uri="{FF2B5EF4-FFF2-40B4-BE49-F238E27FC236}">
                <a16:creationId xmlns:a16="http://schemas.microsoft.com/office/drawing/2014/main" id="{C1134C60-432A-F3E6-4E4D-7D2DF4AC60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33618" y="2524075"/>
            <a:ext cx="961390" cy="1008380"/>
          </a:xfrm>
          <a:prstGeom prst="rect">
            <a:avLst/>
          </a:prstGeom>
          <a:noFill/>
          <a:ln>
            <a:noFill/>
          </a:ln>
        </p:spPr>
      </p:pic>
      <p:sp>
        <p:nvSpPr>
          <p:cNvPr id="5" name="TextBox 4">
            <a:extLst>
              <a:ext uri="{FF2B5EF4-FFF2-40B4-BE49-F238E27FC236}">
                <a16:creationId xmlns:a16="http://schemas.microsoft.com/office/drawing/2014/main" id="{DD962EA3-5BD5-B596-D5B6-8B637A88E832}"/>
              </a:ext>
            </a:extLst>
          </p:cNvPr>
          <p:cNvSpPr txBox="1"/>
          <p:nvPr/>
        </p:nvSpPr>
        <p:spPr>
          <a:xfrm>
            <a:off x="6961471" y="4867869"/>
            <a:ext cx="4114801" cy="1828193"/>
          </a:xfrm>
          <a:prstGeom prst="rect">
            <a:avLst/>
          </a:prstGeom>
          <a:noFill/>
        </p:spPr>
        <p:txBody>
          <a:bodyPr wrap="square">
            <a:spAutoFit/>
          </a:bodyPr>
          <a:lstStyle/>
          <a:p>
            <a:pPr marL="457200" marR="502920" algn="ctr">
              <a:spcAft>
                <a:spcPts val="0"/>
              </a:spcAft>
            </a:pPr>
            <a:r>
              <a:rPr lang="en-US" sz="1800" b="1" i="1" kern="100" dirty="0">
                <a:solidFill>
                  <a:srgbClr val="006600"/>
                </a:solidFill>
                <a:effectLst/>
                <a:latin typeface="Cambria" panose="02040503050406030204" pitchFamily="18" charset="0"/>
                <a:ea typeface="Times New Roman" panose="02020603050405020304" pitchFamily="18" charset="0"/>
                <a:cs typeface="Calibri" panose="020F0502020204030204" pitchFamily="34" charset="0"/>
              </a:rPr>
              <a:t>Acclaim Technology Services</a:t>
            </a:r>
            <a:endParaRPr lang="en-IN" sz="1100" kern="100" dirty="0">
              <a:effectLst/>
              <a:latin typeface="Cambria" panose="02040503050406030204" pitchFamily="18" charset="0"/>
              <a:ea typeface="Times New Roman" panose="02020603050405020304" pitchFamily="18" charset="0"/>
              <a:cs typeface="Calibri" panose="020F0502020204030204" pitchFamily="34" charset="0"/>
            </a:endParaRPr>
          </a:p>
          <a:p>
            <a:pPr marL="457200" marR="502920" algn="ctr">
              <a:spcAft>
                <a:spcPts val="0"/>
              </a:spcAft>
            </a:pPr>
            <a:r>
              <a:rPr lang="en-US" sz="1800" b="1" i="1" kern="100" dirty="0">
                <a:solidFill>
                  <a:srgbClr val="006600"/>
                </a:solidFill>
                <a:effectLst/>
                <a:latin typeface="Cambria" panose="02040503050406030204" pitchFamily="18" charset="0"/>
                <a:ea typeface="Times New Roman" panose="02020603050405020304" pitchFamily="18" charset="0"/>
                <a:cs typeface="Calibri" panose="020F0502020204030204" pitchFamily="34" charset="0"/>
              </a:rPr>
              <a:t>India Private Limited</a:t>
            </a:r>
            <a:endParaRPr lang="en-IN" sz="1100" kern="100" dirty="0">
              <a:effectLst/>
              <a:latin typeface="Cambria" panose="02040503050406030204" pitchFamily="18" charset="0"/>
              <a:ea typeface="Times New Roman" panose="02020603050405020304" pitchFamily="18" charset="0"/>
              <a:cs typeface="Calibri" panose="020F0502020204030204" pitchFamily="34" charset="0"/>
            </a:endParaRPr>
          </a:p>
          <a:p>
            <a:pPr marL="457200" marR="502920" algn="ctr">
              <a:lnSpc>
                <a:spcPct val="150000"/>
              </a:lnSpc>
              <a:spcAft>
                <a:spcPts val="0"/>
              </a:spcAft>
            </a:pPr>
            <a:r>
              <a:rPr lang="en-IN" sz="1600" i="1" kern="100" dirty="0">
                <a:solidFill>
                  <a:srgbClr val="072B62"/>
                </a:solidFill>
                <a:effectLst/>
                <a:latin typeface="Cambria" panose="02040503050406030204" pitchFamily="18" charset="0"/>
                <a:ea typeface="Times New Roman" panose="02020603050405020304" pitchFamily="18" charset="0"/>
                <a:cs typeface="Calibri" panose="020F0502020204030204" pitchFamily="34" charset="0"/>
              </a:rPr>
              <a:t>(In Renewable Energy since 1984)</a:t>
            </a:r>
            <a:endParaRPr lang="en-IN" sz="1100" kern="100" dirty="0">
              <a:effectLst/>
              <a:latin typeface="Cambria" panose="02040503050406030204" pitchFamily="18" charset="0"/>
              <a:ea typeface="Times New Roman" panose="02020603050405020304" pitchFamily="18" charset="0"/>
              <a:cs typeface="Calibri" panose="020F0502020204030204" pitchFamily="34" charset="0"/>
            </a:endParaRPr>
          </a:p>
          <a:p>
            <a:pPr marL="457200" marR="502920" algn="ctr">
              <a:lnSpc>
                <a:spcPct val="115000"/>
              </a:lnSpc>
              <a:spcAft>
                <a:spcPts val="0"/>
              </a:spcAft>
            </a:pPr>
            <a:r>
              <a:rPr lang="en-IN" sz="1600" kern="100" dirty="0">
                <a:effectLst/>
                <a:latin typeface="Cambria" panose="02040503050406030204" pitchFamily="18" charset="0"/>
                <a:ea typeface="Times New Roman" panose="02020603050405020304" pitchFamily="18" charset="0"/>
                <a:cs typeface="Calibri" panose="020F0502020204030204" pitchFamily="34" charset="0"/>
              </a:rPr>
              <a:t>C-8, Shanthi Apartments</a:t>
            </a:r>
            <a:endParaRPr lang="en-IN" sz="1100" kern="100" dirty="0">
              <a:effectLst/>
              <a:latin typeface="Cambria" panose="02040503050406030204" pitchFamily="18" charset="0"/>
              <a:ea typeface="Times New Roman" panose="02020603050405020304" pitchFamily="18" charset="0"/>
              <a:cs typeface="Calibri" panose="020F0502020204030204" pitchFamily="34" charset="0"/>
            </a:endParaRPr>
          </a:p>
          <a:p>
            <a:pPr marL="457200" marR="502920" algn="ctr">
              <a:lnSpc>
                <a:spcPct val="115000"/>
              </a:lnSpc>
              <a:spcAft>
                <a:spcPts val="0"/>
              </a:spcAft>
            </a:pPr>
            <a:r>
              <a:rPr lang="en-IN" sz="1600" kern="100" dirty="0">
                <a:effectLst/>
                <a:latin typeface="Cambria" panose="02040503050406030204" pitchFamily="18" charset="0"/>
                <a:ea typeface="Times New Roman" panose="02020603050405020304" pitchFamily="18" charset="0"/>
                <a:cs typeface="Calibri" panose="020F0502020204030204" pitchFamily="34" charset="0"/>
              </a:rPr>
              <a:t>18 (Old 21), TTK Road 1</a:t>
            </a:r>
            <a:r>
              <a:rPr lang="en-IN" sz="1600" kern="100" baseline="30000" dirty="0">
                <a:effectLst/>
                <a:latin typeface="Cambria" panose="02040503050406030204" pitchFamily="18" charset="0"/>
                <a:ea typeface="Times New Roman" panose="02020603050405020304" pitchFamily="18" charset="0"/>
                <a:cs typeface="Calibri" panose="020F0502020204030204" pitchFamily="34" charset="0"/>
              </a:rPr>
              <a:t>st</a:t>
            </a:r>
            <a:r>
              <a:rPr lang="en-IN" sz="1600" kern="100" dirty="0">
                <a:effectLst/>
                <a:latin typeface="Cambria" panose="02040503050406030204" pitchFamily="18" charset="0"/>
                <a:ea typeface="Times New Roman" panose="02020603050405020304" pitchFamily="18" charset="0"/>
                <a:cs typeface="Calibri" panose="020F0502020204030204" pitchFamily="34" charset="0"/>
              </a:rPr>
              <a:t> Cross</a:t>
            </a:r>
            <a:endParaRPr lang="en-IN" sz="1100" kern="100" dirty="0">
              <a:effectLst/>
              <a:latin typeface="Cambria" panose="02040503050406030204" pitchFamily="18" charset="0"/>
              <a:ea typeface="Times New Roman" panose="02020603050405020304" pitchFamily="18" charset="0"/>
              <a:cs typeface="Calibri" panose="020F0502020204030204" pitchFamily="34" charset="0"/>
            </a:endParaRPr>
          </a:p>
          <a:p>
            <a:r>
              <a:rPr lang="en-IN" sz="1600" dirty="0">
                <a:effectLst/>
                <a:latin typeface="Cambria" panose="02040503050406030204" pitchFamily="18" charset="0"/>
                <a:ea typeface="Times New Roman" panose="02020603050405020304" pitchFamily="18" charset="0"/>
                <a:cs typeface="Calibri" panose="020F0502020204030204" pitchFamily="34" charset="0"/>
              </a:rPr>
              <a:t>                Alwarpet, Chennai.600018   INDIA</a:t>
            </a:r>
            <a:endParaRPr lang="en-IN" dirty="0"/>
          </a:p>
        </p:txBody>
      </p:sp>
      <p:sp>
        <p:nvSpPr>
          <p:cNvPr id="6" name="TextBox 5">
            <a:extLst>
              <a:ext uri="{FF2B5EF4-FFF2-40B4-BE49-F238E27FC236}">
                <a16:creationId xmlns:a16="http://schemas.microsoft.com/office/drawing/2014/main" id="{2E5FBE7D-89D0-4AA1-5674-58321CAF212F}"/>
              </a:ext>
            </a:extLst>
          </p:cNvPr>
          <p:cNvSpPr txBox="1"/>
          <p:nvPr/>
        </p:nvSpPr>
        <p:spPr>
          <a:xfrm>
            <a:off x="465827" y="1466491"/>
            <a:ext cx="5020574" cy="2488951"/>
          </a:xfrm>
          <a:prstGeom prst="rect">
            <a:avLst/>
          </a:prstGeom>
          <a:noFill/>
        </p:spPr>
        <p:txBody>
          <a:bodyPr wrap="square">
            <a:spAutoFit/>
          </a:bodyPr>
          <a:lstStyle/>
          <a:p>
            <a:pPr marL="457200" marR="502920" algn="ctr">
              <a:spcAft>
                <a:spcPts val="0"/>
              </a:spcAft>
            </a:pPr>
            <a:r>
              <a:rPr lang="en-US" sz="1800" b="1" i="1" kern="100" dirty="0">
                <a:solidFill>
                  <a:srgbClr val="006600"/>
                </a:solidFill>
                <a:effectLst/>
                <a:latin typeface="Cambria" panose="02040503050406030204" pitchFamily="18" charset="0"/>
                <a:ea typeface="Times New Roman" panose="02020603050405020304" pitchFamily="18" charset="0"/>
                <a:cs typeface="Calibri" panose="020F0502020204030204" pitchFamily="34" charset="0"/>
              </a:rPr>
              <a:t>Contacts</a:t>
            </a:r>
          </a:p>
          <a:p>
            <a:pPr marL="457200" marR="502920" algn="ctr">
              <a:spcAft>
                <a:spcPts val="0"/>
              </a:spcAft>
            </a:pPr>
            <a:r>
              <a:rPr lang="en-IN" b="1" i="1" kern="100" dirty="0">
                <a:solidFill>
                  <a:srgbClr val="006600"/>
                </a:solidFill>
                <a:latin typeface="Cambria" panose="02040503050406030204" pitchFamily="18" charset="0"/>
                <a:ea typeface="Times New Roman" panose="02020603050405020304" pitchFamily="18" charset="0"/>
                <a:cs typeface="Calibri" panose="020F0502020204030204" pitchFamily="34" charset="0"/>
              </a:rPr>
              <a:t>V C Mohan -+919444019321,</a:t>
            </a:r>
            <a:r>
              <a:rPr lang="en-IN" sz="1600" b="1" i="1" kern="100" dirty="0">
                <a:solidFill>
                  <a:srgbClr val="006600"/>
                </a:solidFill>
                <a:effectLst/>
                <a:latin typeface="Cambria" panose="02040503050406030204" pitchFamily="18" charset="0"/>
                <a:ea typeface="Times New Roman" panose="02020603050405020304" pitchFamily="18" charset="0"/>
                <a:cs typeface="Calibri" panose="020F0502020204030204" pitchFamily="34" charset="0"/>
              </a:rPr>
              <a:t>vcmohan@gmail.com</a:t>
            </a:r>
            <a:endParaRPr lang="en-IN" sz="1600" kern="100" dirty="0">
              <a:effectLst/>
              <a:latin typeface="Cambria" panose="02040503050406030204" pitchFamily="18" charset="0"/>
              <a:ea typeface="Times New Roman" panose="02020603050405020304" pitchFamily="18" charset="0"/>
              <a:cs typeface="Calibri" panose="020F0502020204030204" pitchFamily="34" charset="0"/>
            </a:endParaRPr>
          </a:p>
          <a:p>
            <a:pPr marL="457200" marR="502920" algn="ctr">
              <a:lnSpc>
                <a:spcPct val="115000"/>
              </a:lnSpc>
              <a:spcAft>
                <a:spcPts val="0"/>
              </a:spcAft>
            </a:pPr>
            <a:r>
              <a:rPr lang="en-IN" b="1" i="1" kern="100" dirty="0">
                <a:solidFill>
                  <a:srgbClr val="006600"/>
                </a:solidFill>
                <a:latin typeface="Cambria" panose="02040503050406030204" pitchFamily="18" charset="0"/>
                <a:cs typeface="Calibri" panose="020F0502020204030204" pitchFamily="34" charset="0"/>
              </a:rPr>
              <a:t>K S Narayanan</a:t>
            </a:r>
          </a:p>
          <a:p>
            <a:pPr marL="457200" marR="502920" algn="ctr">
              <a:lnSpc>
                <a:spcPct val="115000"/>
              </a:lnSpc>
              <a:spcAft>
                <a:spcPts val="0"/>
              </a:spcAft>
            </a:pPr>
            <a:r>
              <a:rPr lang="en-IN" b="1" i="1" kern="100" dirty="0">
                <a:solidFill>
                  <a:srgbClr val="006600"/>
                </a:solidFill>
                <a:latin typeface="Cambria" panose="02040503050406030204" pitchFamily="18" charset="0"/>
                <a:cs typeface="Calibri" panose="020F0502020204030204" pitchFamily="34" charset="0"/>
              </a:rPr>
              <a:t>+1……………</a:t>
            </a:r>
          </a:p>
          <a:p>
            <a:pPr marL="457200" marR="502920" algn="ctr">
              <a:lnSpc>
                <a:spcPct val="115000"/>
              </a:lnSpc>
              <a:spcAft>
                <a:spcPts val="0"/>
              </a:spcAft>
            </a:pPr>
            <a:endParaRPr lang="en-IN" b="1" i="1" kern="100" dirty="0">
              <a:solidFill>
                <a:srgbClr val="006600"/>
              </a:solidFill>
              <a:latin typeface="Cambria" panose="02040503050406030204" pitchFamily="18" charset="0"/>
              <a:cs typeface="Calibri" panose="020F0502020204030204" pitchFamily="34" charset="0"/>
            </a:endParaRPr>
          </a:p>
          <a:p>
            <a:pPr marL="457200" marR="502920" algn="ctr">
              <a:lnSpc>
                <a:spcPct val="115000"/>
              </a:lnSpc>
              <a:spcAft>
                <a:spcPts val="0"/>
              </a:spcAft>
            </a:pPr>
            <a:r>
              <a:rPr lang="en-IN" b="1" i="1" kern="100" dirty="0">
                <a:solidFill>
                  <a:srgbClr val="006600"/>
                </a:solidFill>
                <a:latin typeface="Cambria" panose="02040503050406030204" pitchFamily="18" charset="0"/>
                <a:cs typeface="Calibri" panose="020F0502020204030204" pitchFamily="34" charset="0"/>
              </a:rPr>
              <a:t>Ashok Ganapathy</a:t>
            </a:r>
          </a:p>
          <a:p>
            <a:pPr marL="457200" marR="502920" algn="ctr">
              <a:lnSpc>
                <a:spcPct val="115000"/>
              </a:lnSpc>
              <a:spcAft>
                <a:spcPts val="0"/>
              </a:spcAft>
            </a:pPr>
            <a:r>
              <a:rPr lang="en-IN" b="1" i="1" kern="100" dirty="0">
                <a:solidFill>
                  <a:srgbClr val="006600"/>
                </a:solidFill>
                <a:latin typeface="Cambria" panose="02040503050406030204" pitchFamily="18" charset="0"/>
                <a:cs typeface="Calibri" panose="020F0502020204030204" pitchFamily="34" charset="0"/>
              </a:rPr>
              <a:t>+1</a:t>
            </a:r>
          </a:p>
        </p:txBody>
      </p:sp>
    </p:spTree>
    <p:extLst>
      <p:ext uri="{BB962C8B-B14F-4D97-AF65-F5344CB8AC3E}">
        <p14:creationId xmlns:p14="http://schemas.microsoft.com/office/powerpoint/2010/main" val="96225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1241-FDB2-9FDB-7186-1BA4657EBEEE}"/>
              </a:ext>
            </a:extLst>
          </p:cNvPr>
          <p:cNvSpPr>
            <a:spLocks noGrp="1"/>
          </p:cNvSpPr>
          <p:nvPr>
            <p:ph type="title"/>
          </p:nvPr>
        </p:nvSpPr>
        <p:spPr/>
        <p:txBody>
          <a:bodyPr/>
          <a:lstStyle/>
          <a:p>
            <a:r>
              <a:rPr lang="en-US" dirty="0"/>
              <a:t>             -</a:t>
            </a:r>
            <a:r>
              <a:rPr lang="en-US" dirty="0">
                <a:solidFill>
                  <a:srgbClr val="00B050"/>
                </a:solidFill>
              </a:rPr>
              <a:t> Activated Carbon</a:t>
            </a:r>
            <a:endParaRPr lang="en-IN" dirty="0">
              <a:solidFill>
                <a:srgbClr val="00B050"/>
              </a:solidFill>
            </a:endParaRPr>
          </a:p>
        </p:txBody>
      </p:sp>
      <p:sp>
        <p:nvSpPr>
          <p:cNvPr id="3" name="Content Placeholder 2">
            <a:extLst>
              <a:ext uri="{FF2B5EF4-FFF2-40B4-BE49-F238E27FC236}">
                <a16:creationId xmlns:a16="http://schemas.microsoft.com/office/drawing/2014/main" id="{72773189-2598-FD0B-EB37-FDE6E6635BF2}"/>
              </a:ext>
            </a:extLst>
          </p:cNvPr>
          <p:cNvSpPr>
            <a:spLocks noGrp="1"/>
          </p:cNvSpPr>
          <p:nvPr>
            <p:ph idx="1"/>
          </p:nvPr>
        </p:nvSpPr>
        <p:spPr/>
        <p:txBody>
          <a:bodyPr/>
          <a:lstStyle/>
          <a:p>
            <a:pPr algn="l"/>
            <a:r>
              <a:rPr lang="en-US" dirty="0"/>
              <a:t>Acclaim holds an IPR for a </a:t>
            </a:r>
            <a:r>
              <a:rPr lang="en-IN" dirty="0"/>
              <a:t>Multistage carboniser designed to convert of all types of solid biomass as well as refuse-derived fuel (RDF) into charcoal. Especially, coconut shell to charcoal, for use in activated carbon manufacture.</a:t>
            </a:r>
            <a:endParaRPr lang="en-US" dirty="0"/>
          </a:p>
          <a:p>
            <a:r>
              <a:rPr lang="en-US" dirty="0"/>
              <a:t>Acclaim also holds and IPR for a two-stage in-line manufacture of Activated carbon with total energy recovery .</a:t>
            </a:r>
          </a:p>
          <a:p>
            <a:r>
              <a:rPr lang="en-US" dirty="0"/>
              <a:t>Acclaim has been working with Activated carbon manufacturers offering techno-commercial solutions </a:t>
            </a:r>
          </a:p>
          <a:p>
            <a:endParaRPr lang="en-IN" dirty="0"/>
          </a:p>
        </p:txBody>
      </p:sp>
      <p:sp>
        <p:nvSpPr>
          <p:cNvPr id="4" name="Date Placeholder 3">
            <a:extLst>
              <a:ext uri="{FF2B5EF4-FFF2-40B4-BE49-F238E27FC236}">
                <a16:creationId xmlns:a16="http://schemas.microsoft.com/office/drawing/2014/main" id="{AC77749E-8B07-45E0-417D-BEE310C42EC9}"/>
              </a:ext>
            </a:extLst>
          </p:cNvPr>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9F47738E-CD10-A16E-C877-873BE5FE26FA}"/>
              </a:ext>
            </a:extLst>
          </p:cNvPr>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79D405BA-52B9-9A04-0F0D-97BE58026212}"/>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2</a:t>
            </a:fld>
            <a:endParaRPr lang="en-GB" noProof="0">
              <a:solidFill>
                <a:prstClr val="black">
                  <a:tint val="75000"/>
                </a:prstClr>
              </a:solidFill>
            </a:endParaRPr>
          </a:p>
        </p:txBody>
      </p:sp>
      <p:pic>
        <p:nvPicPr>
          <p:cNvPr id="8" name="image1.jpeg">
            <a:extLst>
              <a:ext uri="{FF2B5EF4-FFF2-40B4-BE49-F238E27FC236}">
                <a16:creationId xmlns:a16="http://schemas.microsoft.com/office/drawing/2014/main" id="{2F9E4328-7019-EC6F-DD10-31978C4758E5}"/>
              </a:ext>
            </a:extLst>
          </p:cNvPr>
          <p:cNvPicPr>
            <a:picLocks noChangeAspect="1"/>
          </p:cNvPicPr>
          <p:nvPr/>
        </p:nvPicPr>
        <p:blipFill>
          <a:blip r:embed="rId2" cstate="print"/>
          <a:stretch>
            <a:fillRect/>
          </a:stretch>
        </p:blipFill>
        <p:spPr>
          <a:xfrm>
            <a:off x="684309" y="548640"/>
            <a:ext cx="1693132" cy="681108"/>
          </a:xfrm>
          <a:prstGeom prst="rect">
            <a:avLst/>
          </a:prstGeom>
        </p:spPr>
      </p:pic>
    </p:spTree>
    <p:extLst>
      <p:ext uri="{BB962C8B-B14F-4D97-AF65-F5344CB8AC3E}">
        <p14:creationId xmlns:p14="http://schemas.microsoft.com/office/powerpoint/2010/main" val="125964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18A219-7844-6F2F-A039-542E02077F5A}"/>
              </a:ext>
            </a:extLst>
          </p:cNvPr>
          <p:cNvPicPr>
            <a:picLocks noChangeAspect="1"/>
          </p:cNvPicPr>
          <p:nvPr/>
        </p:nvPicPr>
        <p:blipFill>
          <a:blip r:embed="rId3"/>
          <a:stretch>
            <a:fillRect/>
          </a:stretch>
        </p:blipFill>
        <p:spPr>
          <a:xfrm>
            <a:off x="9181485" y="-2458"/>
            <a:ext cx="2990850" cy="6629400"/>
          </a:xfrm>
          <a:prstGeom prst="rect">
            <a:avLst/>
          </a:prstGeom>
        </p:spPr>
      </p:pic>
      <p:pic>
        <p:nvPicPr>
          <p:cNvPr id="13" name="Picture 12">
            <a:extLst>
              <a:ext uri="{FF2B5EF4-FFF2-40B4-BE49-F238E27FC236}">
                <a16:creationId xmlns:a16="http://schemas.microsoft.com/office/drawing/2014/main" id="{35DC4EE8-1977-B5B4-FDAB-41B0B1A54DEC}"/>
              </a:ext>
            </a:extLst>
          </p:cNvPr>
          <p:cNvPicPr>
            <a:picLocks noChangeAspect="1"/>
          </p:cNvPicPr>
          <p:nvPr/>
        </p:nvPicPr>
        <p:blipFill>
          <a:blip r:embed="rId4"/>
          <a:stretch>
            <a:fillRect/>
          </a:stretch>
        </p:blipFill>
        <p:spPr>
          <a:xfrm>
            <a:off x="1494778" y="5388737"/>
            <a:ext cx="1725318" cy="1469263"/>
          </a:xfrm>
          <a:prstGeom prst="rect">
            <a:avLst/>
          </a:prstGeom>
        </p:spPr>
      </p:pic>
      <p:pic>
        <p:nvPicPr>
          <p:cNvPr id="6" name="Picture 5">
            <a:extLst>
              <a:ext uri="{FF2B5EF4-FFF2-40B4-BE49-F238E27FC236}">
                <a16:creationId xmlns:a16="http://schemas.microsoft.com/office/drawing/2014/main" id="{F58BFBD1-A742-2526-0884-913FA2F579FC}"/>
              </a:ext>
            </a:extLst>
          </p:cNvPr>
          <p:cNvPicPr>
            <a:picLocks noChangeAspect="1"/>
          </p:cNvPicPr>
          <p:nvPr/>
        </p:nvPicPr>
        <p:blipFill>
          <a:blip r:embed="rId5"/>
          <a:stretch>
            <a:fillRect/>
          </a:stretch>
        </p:blipFill>
        <p:spPr>
          <a:xfrm>
            <a:off x="3815459" y="1076909"/>
            <a:ext cx="5366026" cy="5175516"/>
          </a:xfrm>
          <a:prstGeom prst="rect">
            <a:avLst/>
          </a:prstGeom>
        </p:spPr>
      </p:pic>
    </p:spTree>
    <p:extLst>
      <p:ext uri="{BB962C8B-B14F-4D97-AF65-F5344CB8AC3E}">
        <p14:creationId xmlns:p14="http://schemas.microsoft.com/office/powerpoint/2010/main" val="422702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3"/>
          <a:srcRect t="72" b="72"/>
          <a:stretch/>
        </p:blipFill>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4"/>
          <a:srcRect/>
          <a:stretch/>
        </p:blipFill>
        <p:spPr/>
      </p:pic>
      <p:sp>
        <p:nvSpPr>
          <p:cNvPr id="24" name="TextBox 23">
            <a:extLst>
              <a:ext uri="{FF2B5EF4-FFF2-40B4-BE49-F238E27FC236}">
                <a16:creationId xmlns:a16="http://schemas.microsoft.com/office/drawing/2014/main" id="{EA7883BD-C605-167C-852D-B8F9BAD253C7}"/>
              </a:ext>
            </a:extLst>
          </p:cNvPr>
          <p:cNvSpPr txBox="1"/>
          <p:nvPr/>
        </p:nvSpPr>
        <p:spPr>
          <a:xfrm>
            <a:off x="671362" y="380769"/>
            <a:ext cx="6097604" cy="769441"/>
          </a:xfrm>
          <a:prstGeom prst="rect">
            <a:avLst/>
          </a:prstGeom>
          <a:noFill/>
        </p:spPr>
        <p:txBody>
          <a:bodyPr wrap="square">
            <a:spAutoFit/>
          </a:bodyPr>
          <a:lstStyle/>
          <a:p>
            <a:r>
              <a:rPr lang="en-IN" sz="4400" b="1" u="sng" dirty="0">
                <a:solidFill>
                  <a:schemeClr val="bg2">
                    <a:lumMod val="50000"/>
                  </a:schemeClr>
                </a:solidFill>
                <a:latin typeface="Cambria" panose="02040503050406030204" pitchFamily="18" charset="0"/>
                <a:cs typeface="Calibri" panose="020F0502020204030204" pitchFamily="34" charset="0"/>
              </a:rPr>
              <a:t>Process</a:t>
            </a:r>
          </a:p>
        </p:txBody>
      </p:sp>
      <p:sp>
        <p:nvSpPr>
          <p:cNvPr id="28" name="TextBox 27">
            <a:extLst>
              <a:ext uri="{FF2B5EF4-FFF2-40B4-BE49-F238E27FC236}">
                <a16:creationId xmlns:a16="http://schemas.microsoft.com/office/drawing/2014/main" id="{51EE2B0D-014B-2621-A232-A22600DE9755}"/>
              </a:ext>
            </a:extLst>
          </p:cNvPr>
          <p:cNvSpPr txBox="1"/>
          <p:nvPr/>
        </p:nvSpPr>
        <p:spPr>
          <a:xfrm>
            <a:off x="671362" y="2102361"/>
            <a:ext cx="6722391" cy="3600986"/>
          </a:xfrm>
          <a:prstGeom prst="rect">
            <a:avLst/>
          </a:prstGeom>
          <a:noFill/>
        </p:spPr>
        <p:txBody>
          <a:bodyPr wrap="square">
            <a:spAutoFit/>
          </a:bodyPr>
          <a:lstStyle/>
          <a:p>
            <a:pPr>
              <a:lnSpc>
                <a:spcPct val="150000"/>
              </a:lnSpc>
            </a:pPr>
            <a:r>
              <a:rPr lang="en-IN" sz="2800" dirty="0">
                <a:latin typeface="Arial" panose="020B0604020202020204" pitchFamily="34" charset="0"/>
                <a:cs typeface="Arial" panose="020B0604020202020204" pitchFamily="34" charset="0"/>
              </a:rPr>
              <a:t>Thermo-chemical process under </a:t>
            </a:r>
          </a:p>
          <a:p>
            <a:pPr>
              <a:lnSpc>
                <a:spcPct val="150000"/>
              </a:lnSpc>
            </a:pPr>
            <a:r>
              <a:rPr lang="en-IN" sz="2800" dirty="0">
                <a:latin typeface="Arial" panose="020B0604020202020204" pitchFamily="34" charset="0"/>
                <a:cs typeface="Arial" panose="020B0604020202020204" pitchFamily="34" charset="0"/>
              </a:rPr>
              <a:t>controlled stoichiometric conditions yields </a:t>
            </a:r>
          </a:p>
          <a:p>
            <a:endParaRPr lang="en-IN" sz="1400" dirty="0">
              <a:latin typeface="Arial" panose="020B0604020202020204" pitchFamily="34" charset="0"/>
              <a:cs typeface="Arial" panose="020B0604020202020204" pitchFamily="34" charset="0"/>
            </a:endParaRPr>
          </a:p>
          <a:p>
            <a:pPr marL="800100" lvl="1" indent="-342900">
              <a:lnSpc>
                <a:spcPct val="150000"/>
              </a:lnSpc>
              <a:buFont typeface="Wingdings" panose="05000000000000000000" pitchFamily="2" charset="2"/>
              <a:buChar char="ü"/>
            </a:pPr>
            <a:r>
              <a:rPr lang="en-IN" sz="3200" dirty="0">
                <a:solidFill>
                  <a:srgbClr val="FF0000"/>
                </a:solidFill>
                <a:latin typeface="Arial" panose="020B0604020202020204" pitchFamily="34" charset="0"/>
                <a:cs typeface="Arial" panose="020B0604020202020204" pitchFamily="34" charset="0"/>
              </a:rPr>
              <a:t>Volatile Gas and</a:t>
            </a:r>
          </a:p>
          <a:p>
            <a:pPr marL="800100" lvl="1" indent="-342900">
              <a:buFont typeface="Wingdings" panose="05000000000000000000" pitchFamily="2" charset="2"/>
              <a:buChar char="ü"/>
            </a:pPr>
            <a:r>
              <a:rPr lang="en-IN" sz="3200" dirty="0">
                <a:solidFill>
                  <a:schemeClr val="accent2">
                    <a:lumMod val="75000"/>
                  </a:schemeClr>
                </a:solidFill>
                <a:latin typeface="Arial" panose="020B0604020202020204" pitchFamily="34" charset="0"/>
                <a:cs typeface="Arial" panose="020B0604020202020204" pitchFamily="34" charset="0"/>
              </a:rPr>
              <a:t>Charcoal and/or</a:t>
            </a:r>
          </a:p>
          <a:p>
            <a:pPr lvl="1"/>
            <a:r>
              <a:rPr lang="en-IN" sz="3200" dirty="0">
                <a:solidFill>
                  <a:schemeClr val="accent2">
                    <a:lumMod val="75000"/>
                  </a:schemeClr>
                </a:solidFill>
                <a:latin typeface="Arial" panose="020B0604020202020204" pitchFamily="34" charset="0"/>
                <a:cs typeface="Arial" panose="020B0604020202020204" pitchFamily="34" charset="0"/>
              </a:rPr>
              <a:t>      Activated Carbon</a:t>
            </a:r>
          </a:p>
          <a:p>
            <a:endParaRPr lang="en-IN" sz="1800" b="1" dirty="0"/>
          </a:p>
        </p:txBody>
      </p:sp>
      <p:pic>
        <p:nvPicPr>
          <p:cNvPr id="2" name="Picture 1">
            <a:extLst>
              <a:ext uri="{FF2B5EF4-FFF2-40B4-BE49-F238E27FC236}">
                <a16:creationId xmlns:a16="http://schemas.microsoft.com/office/drawing/2014/main" id="{9A22C058-D1D6-BF86-95A0-CD5EC7704777}"/>
              </a:ext>
            </a:extLst>
          </p:cNvPr>
          <p:cNvPicPr>
            <a:picLocks noChangeAspect="1"/>
          </p:cNvPicPr>
          <p:nvPr/>
        </p:nvPicPr>
        <p:blipFill>
          <a:blip r:embed="rId5"/>
          <a:stretch>
            <a:fillRect/>
          </a:stretch>
        </p:blipFill>
        <p:spPr>
          <a:xfrm>
            <a:off x="5978967" y="4953563"/>
            <a:ext cx="2465665" cy="1904234"/>
          </a:xfrm>
          <a:prstGeom prst="rect">
            <a:avLst/>
          </a:prstGeom>
        </p:spPr>
      </p:pic>
    </p:spTree>
    <p:extLst>
      <p:ext uri="{BB962C8B-B14F-4D97-AF65-F5344CB8AC3E}">
        <p14:creationId xmlns:p14="http://schemas.microsoft.com/office/powerpoint/2010/main" val="100219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50DDC7-040D-1A34-8AD2-1AA6A66BFDBA}"/>
              </a:ext>
            </a:extLst>
          </p:cNvPr>
          <p:cNvSpPr txBox="1"/>
          <p:nvPr/>
        </p:nvSpPr>
        <p:spPr>
          <a:xfrm>
            <a:off x="363352" y="485240"/>
            <a:ext cx="7943249" cy="1261884"/>
          </a:xfrm>
          <a:prstGeom prst="rect">
            <a:avLst/>
          </a:prstGeom>
          <a:noFill/>
        </p:spPr>
        <p:txBody>
          <a:bodyPr wrap="square">
            <a:spAutoFit/>
          </a:bodyPr>
          <a:lstStyle/>
          <a:p>
            <a:pPr algn="just"/>
            <a:r>
              <a:rPr lang="en-IN" sz="3200" b="1" i="1" dirty="0">
                <a:solidFill>
                  <a:srgbClr val="FF0000"/>
                </a:solidFill>
                <a:highlight>
                  <a:srgbClr val="FFFF00"/>
                </a:highlight>
                <a:latin typeface="Cambria" panose="02040503050406030204" pitchFamily="18" charset="0"/>
                <a:ea typeface="Cambria" panose="02040503050406030204" pitchFamily="18" charset="0"/>
              </a:rPr>
              <a:t>Multi-stage Carbonisation Tech</a:t>
            </a:r>
          </a:p>
          <a:p>
            <a:pPr algn="just"/>
            <a:r>
              <a:rPr lang="en-IN" sz="2400" dirty="0">
                <a:solidFill>
                  <a:schemeClr val="accent2">
                    <a:lumMod val="75000"/>
                  </a:schemeClr>
                </a:solidFill>
                <a:latin typeface="Cambria" panose="02040503050406030204" pitchFamily="18" charset="0"/>
                <a:ea typeface="Cambria" panose="02040503050406030204" pitchFamily="18" charset="0"/>
              </a:rPr>
              <a:t>(material pass through stacked multiple units)</a:t>
            </a:r>
          </a:p>
          <a:p>
            <a:pPr algn="just"/>
            <a:endParaRPr lang="en-IN" sz="2000" dirty="0">
              <a:solidFill>
                <a:schemeClr val="accent2">
                  <a:lumMod val="75000"/>
                </a:schemeClr>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2B4314B0-1F97-ADF5-F5E7-E8661F9F44B8}"/>
              </a:ext>
            </a:extLst>
          </p:cNvPr>
          <p:cNvPicPr>
            <a:picLocks noChangeAspect="1"/>
          </p:cNvPicPr>
          <p:nvPr/>
        </p:nvPicPr>
        <p:blipFill>
          <a:blip r:embed="rId3"/>
          <a:stretch>
            <a:fillRect/>
          </a:stretch>
        </p:blipFill>
        <p:spPr>
          <a:xfrm>
            <a:off x="7440328" y="-57292"/>
            <a:ext cx="4704651" cy="6770107"/>
          </a:xfrm>
          <a:prstGeom prst="rect">
            <a:avLst/>
          </a:prstGeom>
        </p:spPr>
      </p:pic>
      <p:sp>
        <p:nvSpPr>
          <p:cNvPr id="16" name="TextBox 15">
            <a:extLst>
              <a:ext uri="{FF2B5EF4-FFF2-40B4-BE49-F238E27FC236}">
                <a16:creationId xmlns:a16="http://schemas.microsoft.com/office/drawing/2014/main" id="{409669E1-1A69-31F5-6AFE-106D611181CE}"/>
              </a:ext>
            </a:extLst>
          </p:cNvPr>
          <p:cNvSpPr txBox="1"/>
          <p:nvPr/>
        </p:nvSpPr>
        <p:spPr>
          <a:xfrm>
            <a:off x="363352" y="2473428"/>
            <a:ext cx="5502863" cy="2985433"/>
          </a:xfrm>
          <a:prstGeom prst="rect">
            <a:avLst/>
          </a:prstGeom>
          <a:noFill/>
        </p:spPr>
        <p:txBody>
          <a:bodyPr wrap="square">
            <a:spAutoFit/>
          </a:bodyPr>
          <a:lstStyle/>
          <a:p>
            <a:pPr marL="0" indent="0" algn="just">
              <a:buNone/>
            </a:pPr>
            <a:r>
              <a:rPr lang="en-IN" sz="2800" dirty="0">
                <a:solidFill>
                  <a:srgbClr val="00B050"/>
                </a:solidFill>
                <a:latin typeface="Cambria" panose="02040503050406030204" pitchFamily="18" charset="0"/>
                <a:ea typeface="Cambria" panose="02040503050406030204" pitchFamily="18" charset="0"/>
              </a:rPr>
              <a:t>This provides flexibility to control the process at every stage and get required product quality.</a:t>
            </a:r>
          </a:p>
          <a:p>
            <a:pPr marL="0" indent="0" algn="just">
              <a:buNone/>
            </a:pPr>
            <a:endParaRPr lang="en-IN" sz="2000" dirty="0">
              <a:solidFill>
                <a:srgbClr val="00B050"/>
              </a:solidFill>
              <a:latin typeface="Cambria" panose="02040503050406030204" pitchFamily="18" charset="0"/>
              <a:ea typeface="Cambria" panose="02040503050406030204" pitchFamily="18" charset="0"/>
            </a:endParaRPr>
          </a:p>
          <a:p>
            <a:pPr marL="0" indent="0" algn="just">
              <a:buNone/>
            </a:pPr>
            <a:r>
              <a:rPr lang="en-IN" sz="2800" dirty="0">
                <a:solidFill>
                  <a:srgbClr val="00B050"/>
                </a:solidFill>
                <a:latin typeface="Cambria" panose="02040503050406030204" pitchFamily="18" charset="0"/>
                <a:ea typeface="Cambria" panose="02040503050406030204" pitchFamily="18" charset="0"/>
              </a:rPr>
              <a:t>Process operating conditions can be modified to produce energy as required.</a:t>
            </a:r>
          </a:p>
        </p:txBody>
      </p:sp>
      <p:pic>
        <p:nvPicPr>
          <p:cNvPr id="2" name="Picture 1">
            <a:extLst>
              <a:ext uri="{FF2B5EF4-FFF2-40B4-BE49-F238E27FC236}">
                <a16:creationId xmlns:a16="http://schemas.microsoft.com/office/drawing/2014/main" id="{55FB641F-2AC7-B176-146D-D2BC933078A6}"/>
              </a:ext>
            </a:extLst>
          </p:cNvPr>
          <p:cNvPicPr>
            <a:picLocks noChangeAspect="1"/>
          </p:cNvPicPr>
          <p:nvPr/>
        </p:nvPicPr>
        <p:blipFill>
          <a:blip r:embed="rId4"/>
          <a:stretch>
            <a:fillRect/>
          </a:stretch>
        </p:blipFill>
        <p:spPr>
          <a:xfrm>
            <a:off x="10192114" y="2175632"/>
            <a:ext cx="1952865" cy="1790513"/>
          </a:xfrm>
          <a:prstGeom prst="rect">
            <a:avLst/>
          </a:prstGeom>
        </p:spPr>
      </p:pic>
    </p:spTree>
    <p:extLst>
      <p:ext uri="{BB962C8B-B14F-4D97-AF65-F5344CB8AC3E}">
        <p14:creationId xmlns:p14="http://schemas.microsoft.com/office/powerpoint/2010/main" val="101921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3CC83D-AD0C-DB65-84E6-5DF296945BDA}"/>
              </a:ext>
            </a:extLst>
          </p:cNvPr>
          <p:cNvSpPr txBox="1"/>
          <p:nvPr/>
        </p:nvSpPr>
        <p:spPr>
          <a:xfrm>
            <a:off x="1504587" y="139769"/>
            <a:ext cx="9906000" cy="739883"/>
          </a:xfrm>
          <a:prstGeom prst="rect">
            <a:avLst/>
          </a:prstGeom>
          <a:noFill/>
        </p:spPr>
        <p:txBody>
          <a:bodyPr wrap="square">
            <a:spAutoFit/>
          </a:bodyPr>
          <a:lstStyle/>
          <a:p>
            <a:pPr marL="457200" marR="502920" algn="just">
              <a:lnSpc>
                <a:spcPct val="115000"/>
              </a:lnSpc>
              <a:spcBef>
                <a:spcPts val="0"/>
              </a:spcBef>
              <a:spcAft>
                <a:spcPts val="0"/>
              </a:spcAft>
            </a:pPr>
            <a:r>
              <a:rPr lang="en-IN" sz="4000" b="1" u="sng" dirty="0">
                <a:solidFill>
                  <a:schemeClr val="bg2">
                    <a:lumMod val="50000"/>
                  </a:schemeClr>
                </a:solidFill>
                <a:effectLst/>
                <a:latin typeface="Cambria" panose="02040503050406030204" pitchFamily="18" charset="0"/>
                <a:ea typeface="Times New Roman" panose="02020603050405020304" pitchFamily="18" charset="0"/>
                <a:cs typeface="Calibri" panose="020F0502020204030204" pitchFamily="34" charset="0"/>
              </a:rPr>
              <a:t>Benefits of Multi-stage Carbonisation</a:t>
            </a:r>
          </a:p>
        </p:txBody>
      </p:sp>
      <p:pic>
        <p:nvPicPr>
          <p:cNvPr id="12290" name="Picture 2">
            <a:extLst>
              <a:ext uri="{FF2B5EF4-FFF2-40B4-BE49-F238E27FC236}">
                <a16:creationId xmlns:a16="http://schemas.microsoft.com/office/drawing/2014/main" id="{12F7E71C-CC41-F3AD-A917-E26AC7993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256" y="2162506"/>
            <a:ext cx="3635881" cy="30529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0B7E17-DA66-7D5D-F781-CC8675D22CE2}"/>
              </a:ext>
            </a:extLst>
          </p:cNvPr>
          <p:cNvSpPr txBox="1"/>
          <p:nvPr/>
        </p:nvSpPr>
        <p:spPr>
          <a:xfrm>
            <a:off x="412244" y="1544795"/>
            <a:ext cx="9217531" cy="4893647"/>
          </a:xfrm>
          <a:prstGeom prst="rect">
            <a:avLst/>
          </a:prstGeom>
          <a:noFill/>
        </p:spPr>
        <p:txBody>
          <a:bodyPr wrap="square">
            <a:spAutoFit/>
          </a:bodyPr>
          <a:lstStyle/>
          <a:p>
            <a:pPr marL="342900" indent="-342900">
              <a:buFont typeface="Wingdings" panose="05000000000000000000" pitchFamily="2" charset="2"/>
              <a:buChar char="ü"/>
            </a:pPr>
            <a:r>
              <a:rPr lang="en-US" sz="2400" dirty="0">
                <a:latin typeface="Aptos Display" panose="020B0004020202020204" pitchFamily="34" charset="0"/>
              </a:rPr>
              <a:t>Unique equipment design integrates both gasification and pyrolytic processes in charcoal making.</a:t>
            </a:r>
          </a:p>
          <a:p>
            <a:endParaRPr lang="en-US" sz="800" dirty="0">
              <a:latin typeface="Aptos Display" panose="020B0004020202020204" pitchFamily="34" charset="0"/>
            </a:endParaRPr>
          </a:p>
          <a:p>
            <a:pPr marL="342900" indent="-342900">
              <a:buFont typeface="Wingdings" panose="05000000000000000000" pitchFamily="2" charset="2"/>
              <a:buChar char="ü"/>
            </a:pPr>
            <a:r>
              <a:rPr lang="en-US" sz="2400" dirty="0">
                <a:latin typeface="Aptos Display" panose="020B0004020202020204" pitchFamily="34" charset="0"/>
              </a:rPr>
              <a:t>Carbonization under gasification and stabilization under pyrolytic conditions.</a:t>
            </a:r>
          </a:p>
          <a:p>
            <a:pPr marL="342900" indent="-342900">
              <a:buFont typeface="Wingdings" panose="05000000000000000000" pitchFamily="2" charset="2"/>
              <a:buChar char="ü"/>
            </a:pPr>
            <a:endParaRPr lang="en-US" sz="800" dirty="0">
              <a:latin typeface="Aptos Display" panose="020B0004020202020204" pitchFamily="34" charset="0"/>
            </a:endParaRPr>
          </a:p>
          <a:p>
            <a:pPr marL="342900" indent="-342900">
              <a:buFont typeface="Wingdings" panose="05000000000000000000" pitchFamily="2" charset="2"/>
              <a:buChar char="ü"/>
            </a:pPr>
            <a:r>
              <a:rPr lang="en-US" sz="2400" dirty="0">
                <a:latin typeface="Aptos Display" panose="020B0004020202020204" pitchFamily="34" charset="0"/>
              </a:rPr>
              <a:t>Can be operated both on energy or charcoal mode.</a:t>
            </a:r>
          </a:p>
          <a:p>
            <a:pPr marL="342900" indent="-342900">
              <a:buFont typeface="Wingdings" panose="05000000000000000000" pitchFamily="2" charset="2"/>
              <a:buChar char="ü"/>
            </a:pPr>
            <a:endParaRPr lang="en-US" sz="800" dirty="0">
              <a:latin typeface="Aptos Display" panose="020B0004020202020204" pitchFamily="34" charset="0"/>
            </a:endParaRPr>
          </a:p>
          <a:p>
            <a:pPr marL="342900" indent="-342900">
              <a:buFont typeface="Wingdings" panose="05000000000000000000" pitchFamily="2" charset="2"/>
              <a:buChar char="ü"/>
            </a:pPr>
            <a:r>
              <a:rPr lang="en-US" sz="2400" dirty="0">
                <a:latin typeface="Aptos Display" panose="020B0004020202020204" pitchFamily="34" charset="0"/>
              </a:rPr>
              <a:t>Can handle multiple biomass inputs and deliver products with </a:t>
            </a:r>
            <a:br>
              <a:rPr lang="en-US" sz="2400" dirty="0">
                <a:latin typeface="Aptos Display" panose="020B0004020202020204" pitchFamily="34" charset="0"/>
              </a:rPr>
            </a:br>
            <a:r>
              <a:rPr lang="en-US" sz="2400" dirty="0">
                <a:latin typeface="Aptos Display" panose="020B0004020202020204" pitchFamily="34" charset="0"/>
              </a:rPr>
              <a:t>varying specifications.</a:t>
            </a:r>
          </a:p>
          <a:p>
            <a:pPr marL="342900" indent="-342900">
              <a:buFont typeface="Wingdings" panose="05000000000000000000" pitchFamily="2" charset="2"/>
              <a:buChar char="ü"/>
            </a:pPr>
            <a:endParaRPr lang="en-US" sz="800" dirty="0">
              <a:latin typeface="Aptos Display" panose="020B0004020202020204" pitchFamily="34" charset="0"/>
            </a:endParaRPr>
          </a:p>
          <a:p>
            <a:pPr marL="342900" indent="-342900">
              <a:buFont typeface="Wingdings" panose="05000000000000000000" pitchFamily="2" charset="2"/>
              <a:buChar char="ü"/>
            </a:pPr>
            <a:r>
              <a:rPr lang="en-US" sz="2400" dirty="0">
                <a:latin typeface="Aptos Display" panose="020B0004020202020204" pitchFamily="34" charset="0"/>
              </a:rPr>
              <a:t>Can be operated in both up-draft and down draft mode.</a:t>
            </a:r>
          </a:p>
          <a:p>
            <a:pPr marL="342900" indent="-342900">
              <a:buFont typeface="Wingdings" panose="05000000000000000000" pitchFamily="2" charset="2"/>
              <a:buChar char="ü"/>
            </a:pPr>
            <a:endParaRPr lang="en-US" sz="800" dirty="0">
              <a:latin typeface="Aptos Display" panose="020B0004020202020204" pitchFamily="34" charset="0"/>
            </a:endParaRPr>
          </a:p>
          <a:p>
            <a:pPr marL="342900" indent="-342900">
              <a:buFont typeface="Wingdings" panose="05000000000000000000" pitchFamily="2" charset="2"/>
              <a:buChar char="ü"/>
            </a:pPr>
            <a:r>
              <a:rPr lang="en-US" sz="2400" dirty="0">
                <a:latin typeface="Aptos Display" panose="020B0004020202020204" pitchFamily="34" charset="0"/>
              </a:rPr>
              <a:t>Designed for continuous, 24/7 operation.</a:t>
            </a:r>
          </a:p>
          <a:p>
            <a:pPr marL="342900" indent="-342900">
              <a:buFont typeface="Wingdings" panose="05000000000000000000" pitchFamily="2" charset="2"/>
              <a:buChar char="ü"/>
            </a:pPr>
            <a:endParaRPr lang="en-US" sz="800" dirty="0">
              <a:latin typeface="Aptos Display" panose="020B0004020202020204" pitchFamily="34" charset="0"/>
            </a:endParaRPr>
          </a:p>
          <a:p>
            <a:pPr marL="342900" indent="-342900">
              <a:buFont typeface="Wingdings" panose="05000000000000000000" pitchFamily="2" charset="2"/>
              <a:buChar char="ü"/>
            </a:pPr>
            <a:r>
              <a:rPr lang="en-US" sz="2400" dirty="0">
                <a:latin typeface="Aptos Display" panose="020B0004020202020204" pitchFamily="34" charset="0"/>
              </a:rPr>
              <a:t>Designed for thermal efficiency in energy recovery. Insulated, both inside and outside</a:t>
            </a:r>
          </a:p>
        </p:txBody>
      </p:sp>
      <p:pic>
        <p:nvPicPr>
          <p:cNvPr id="2" name="image1.jpeg">
            <a:extLst>
              <a:ext uri="{FF2B5EF4-FFF2-40B4-BE49-F238E27FC236}">
                <a16:creationId xmlns:a16="http://schemas.microsoft.com/office/drawing/2014/main" id="{26334796-E62A-545C-7A05-E49FC1494B9A}"/>
              </a:ext>
            </a:extLst>
          </p:cNvPr>
          <p:cNvPicPr>
            <a:picLocks noChangeAspect="1"/>
          </p:cNvPicPr>
          <p:nvPr/>
        </p:nvPicPr>
        <p:blipFill>
          <a:blip r:embed="rId4" cstate="print"/>
          <a:stretch>
            <a:fillRect/>
          </a:stretch>
        </p:blipFill>
        <p:spPr>
          <a:xfrm>
            <a:off x="9969085" y="5411684"/>
            <a:ext cx="1299137" cy="522613"/>
          </a:xfrm>
          <a:prstGeom prst="rect">
            <a:avLst/>
          </a:prstGeom>
        </p:spPr>
      </p:pic>
    </p:spTree>
    <p:extLst>
      <p:ext uri="{BB962C8B-B14F-4D97-AF65-F5344CB8AC3E}">
        <p14:creationId xmlns:p14="http://schemas.microsoft.com/office/powerpoint/2010/main" val="301166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3CC83D-AD0C-DB65-84E6-5DF296945BDA}"/>
              </a:ext>
            </a:extLst>
          </p:cNvPr>
          <p:cNvSpPr txBox="1"/>
          <p:nvPr/>
        </p:nvSpPr>
        <p:spPr>
          <a:xfrm>
            <a:off x="1552212" y="415994"/>
            <a:ext cx="9906000" cy="739883"/>
          </a:xfrm>
          <a:prstGeom prst="rect">
            <a:avLst/>
          </a:prstGeom>
          <a:noFill/>
        </p:spPr>
        <p:txBody>
          <a:bodyPr wrap="square">
            <a:spAutoFit/>
          </a:bodyPr>
          <a:lstStyle/>
          <a:p>
            <a:pPr marL="457200" marR="502920" algn="just">
              <a:lnSpc>
                <a:spcPct val="115000"/>
              </a:lnSpc>
              <a:spcBef>
                <a:spcPts val="0"/>
              </a:spcBef>
              <a:spcAft>
                <a:spcPts val="0"/>
              </a:spcAft>
            </a:pPr>
            <a:r>
              <a:rPr lang="en-IN" sz="4000" b="1" u="sng" dirty="0">
                <a:solidFill>
                  <a:schemeClr val="bg2">
                    <a:lumMod val="50000"/>
                  </a:schemeClr>
                </a:solidFill>
                <a:effectLst/>
                <a:latin typeface="Cambria" panose="02040503050406030204" pitchFamily="18" charset="0"/>
                <a:ea typeface="Times New Roman" panose="02020603050405020304" pitchFamily="18" charset="0"/>
                <a:cs typeface="Calibri" panose="020F0502020204030204" pitchFamily="34" charset="0"/>
              </a:rPr>
              <a:t>Benefits of Multi-stage Carbonisation</a:t>
            </a:r>
          </a:p>
        </p:txBody>
      </p:sp>
      <p:sp>
        <p:nvSpPr>
          <p:cNvPr id="8" name="TextBox 7">
            <a:extLst>
              <a:ext uri="{FF2B5EF4-FFF2-40B4-BE49-F238E27FC236}">
                <a16:creationId xmlns:a16="http://schemas.microsoft.com/office/drawing/2014/main" id="{0110B7C2-3F24-A646-64B0-37693C8C8792}"/>
              </a:ext>
            </a:extLst>
          </p:cNvPr>
          <p:cNvSpPr txBox="1"/>
          <p:nvPr/>
        </p:nvSpPr>
        <p:spPr>
          <a:xfrm>
            <a:off x="1143702" y="1382062"/>
            <a:ext cx="6097604" cy="4690002"/>
          </a:xfrm>
          <a:prstGeom prst="rect">
            <a:avLst/>
          </a:prstGeom>
          <a:noFill/>
        </p:spPr>
        <p:txBody>
          <a:bodyPr wrap="square">
            <a:spAutoFit/>
          </a:bodyPr>
          <a:lstStyle/>
          <a:p>
            <a:pPr marL="457200" indent="-457200">
              <a:lnSpc>
                <a:spcPct val="150000"/>
              </a:lnSpc>
              <a:buFont typeface="Wingdings" panose="05000000000000000000" pitchFamily="2" charset="2"/>
              <a:buChar char="ü"/>
            </a:pPr>
            <a:r>
              <a:rPr lang="en-IN" sz="2800" dirty="0">
                <a:latin typeface="Arial Nova Light" panose="020B0304020202020204" pitchFamily="34" charset="0"/>
              </a:rPr>
              <a:t>High Energy Efficiency</a:t>
            </a:r>
          </a:p>
          <a:p>
            <a:pPr marL="457200" indent="-457200">
              <a:lnSpc>
                <a:spcPct val="150000"/>
              </a:lnSpc>
              <a:buFont typeface="Wingdings" panose="05000000000000000000" pitchFamily="2" charset="2"/>
              <a:buChar char="ü"/>
            </a:pPr>
            <a:r>
              <a:rPr lang="en-IN" sz="2800" dirty="0">
                <a:solidFill>
                  <a:schemeClr val="accent2">
                    <a:lumMod val="75000"/>
                  </a:schemeClr>
                </a:solidFill>
                <a:latin typeface="Arial Nova Light" panose="020B0304020202020204" pitchFamily="34" charset="0"/>
              </a:rPr>
              <a:t>Easy to Operate</a:t>
            </a:r>
          </a:p>
          <a:p>
            <a:pPr marL="457200" indent="-457200">
              <a:lnSpc>
                <a:spcPct val="150000"/>
              </a:lnSpc>
              <a:buFont typeface="Wingdings" panose="05000000000000000000" pitchFamily="2" charset="2"/>
              <a:buChar char="ü"/>
            </a:pPr>
            <a:r>
              <a:rPr lang="en-IN" sz="2800" dirty="0">
                <a:latin typeface="Arial Nova Light" panose="020B0304020202020204" pitchFamily="34" charset="0"/>
              </a:rPr>
              <a:t>Safe to Operate </a:t>
            </a:r>
          </a:p>
          <a:p>
            <a:r>
              <a:rPr lang="en-IN" sz="2400" dirty="0">
                <a:latin typeface="Arial Nova Light" panose="020B0304020202020204" pitchFamily="34" charset="0"/>
              </a:rPr>
              <a:t>	</a:t>
            </a:r>
            <a:r>
              <a:rPr lang="en-IN" sz="2400" dirty="0">
                <a:solidFill>
                  <a:srgbClr val="00B050"/>
                </a:solidFill>
                <a:latin typeface="Arial Nova Light" panose="020B0304020202020204" pitchFamily="34" charset="0"/>
              </a:rPr>
              <a:t>(works under Negative Pressure)</a:t>
            </a:r>
          </a:p>
          <a:p>
            <a:pPr marL="457200" indent="-457200">
              <a:lnSpc>
                <a:spcPct val="150000"/>
              </a:lnSpc>
              <a:buFont typeface="Wingdings" panose="05000000000000000000" pitchFamily="2" charset="2"/>
              <a:buChar char="ü"/>
            </a:pPr>
            <a:r>
              <a:rPr lang="en-IN" sz="2800" dirty="0">
                <a:solidFill>
                  <a:schemeClr val="accent2">
                    <a:lumMod val="75000"/>
                  </a:schemeClr>
                </a:solidFill>
                <a:latin typeface="Arial Nova Light" panose="020B0304020202020204" pitchFamily="34" charset="0"/>
              </a:rPr>
              <a:t>Open system type</a:t>
            </a:r>
          </a:p>
          <a:p>
            <a:pPr marL="457200" indent="-457200">
              <a:lnSpc>
                <a:spcPct val="150000"/>
              </a:lnSpc>
              <a:buFont typeface="Wingdings" panose="05000000000000000000" pitchFamily="2" charset="2"/>
              <a:buChar char="ü"/>
            </a:pPr>
            <a:r>
              <a:rPr lang="en-IN" sz="2800" dirty="0">
                <a:latin typeface="Arial Nova Light" panose="020B0304020202020204" pitchFamily="34" charset="0"/>
              </a:rPr>
              <a:t>No Pressure build up</a:t>
            </a:r>
          </a:p>
          <a:p>
            <a:r>
              <a:rPr lang="en-IN" sz="2400" dirty="0">
                <a:solidFill>
                  <a:srgbClr val="00B050"/>
                </a:solidFill>
                <a:latin typeface="Arial Nova Light" panose="020B0304020202020204" pitchFamily="34" charset="0"/>
              </a:rPr>
              <a:t>	(Explosion proof)</a:t>
            </a:r>
          </a:p>
          <a:p>
            <a:pPr marL="457200" indent="-457200">
              <a:lnSpc>
                <a:spcPct val="150000"/>
              </a:lnSpc>
              <a:buFont typeface="Wingdings" panose="05000000000000000000" pitchFamily="2" charset="2"/>
              <a:buChar char="ü"/>
            </a:pPr>
            <a:r>
              <a:rPr lang="en-IN" sz="2800" dirty="0">
                <a:solidFill>
                  <a:schemeClr val="accent2">
                    <a:lumMod val="75000"/>
                  </a:schemeClr>
                </a:solidFill>
                <a:latin typeface="Arial Nova Light" panose="020B0304020202020204" pitchFamily="34" charset="0"/>
              </a:rPr>
              <a:t>Highly responsive System dynamics</a:t>
            </a:r>
          </a:p>
        </p:txBody>
      </p:sp>
      <p:pic>
        <p:nvPicPr>
          <p:cNvPr id="12290" name="Picture 2">
            <a:extLst>
              <a:ext uri="{FF2B5EF4-FFF2-40B4-BE49-F238E27FC236}">
                <a16:creationId xmlns:a16="http://schemas.microsoft.com/office/drawing/2014/main" id="{12F7E71C-CC41-F3AD-A917-E26AC7993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331" y="2200606"/>
            <a:ext cx="3635881" cy="305291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1.jpeg">
            <a:extLst>
              <a:ext uri="{FF2B5EF4-FFF2-40B4-BE49-F238E27FC236}">
                <a16:creationId xmlns:a16="http://schemas.microsoft.com/office/drawing/2014/main" id="{3F53E5AF-CDBB-D980-C165-56200B4725CE}"/>
              </a:ext>
            </a:extLst>
          </p:cNvPr>
          <p:cNvPicPr>
            <a:picLocks noChangeAspect="1"/>
          </p:cNvPicPr>
          <p:nvPr/>
        </p:nvPicPr>
        <p:blipFill>
          <a:blip r:embed="rId4" cstate="print"/>
          <a:stretch>
            <a:fillRect/>
          </a:stretch>
        </p:blipFill>
        <p:spPr>
          <a:xfrm>
            <a:off x="9099504" y="5359791"/>
            <a:ext cx="1437417" cy="578240"/>
          </a:xfrm>
          <a:prstGeom prst="rect">
            <a:avLst/>
          </a:prstGeom>
        </p:spPr>
      </p:pic>
    </p:spTree>
    <p:extLst>
      <p:ext uri="{BB962C8B-B14F-4D97-AF65-F5344CB8AC3E}">
        <p14:creationId xmlns:p14="http://schemas.microsoft.com/office/powerpoint/2010/main" val="7877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756614D-419A-DA92-52EF-8E5033848824}"/>
              </a:ext>
            </a:extLst>
          </p:cNvPr>
          <p:cNvSpPr txBox="1"/>
          <p:nvPr/>
        </p:nvSpPr>
        <p:spPr>
          <a:xfrm>
            <a:off x="305274" y="291939"/>
            <a:ext cx="6096000" cy="707886"/>
          </a:xfrm>
          <a:prstGeom prst="rect">
            <a:avLst/>
          </a:prstGeom>
          <a:noFill/>
        </p:spPr>
        <p:txBody>
          <a:bodyPr wrap="square">
            <a:spAutoFit/>
          </a:bodyPr>
          <a:lstStyle/>
          <a:p>
            <a:r>
              <a:rPr lang="en-IN" sz="4000" b="1" u="sng" dirty="0">
                <a:solidFill>
                  <a:schemeClr val="accent2">
                    <a:lumMod val="75000"/>
                  </a:schemeClr>
                </a:solidFill>
                <a:latin typeface="Cambria" panose="02040503050406030204" pitchFamily="18" charset="0"/>
                <a:cs typeface="Calibri" panose="020F0502020204030204" pitchFamily="34" charset="0"/>
              </a:rPr>
              <a:t>Products</a:t>
            </a:r>
          </a:p>
        </p:txBody>
      </p:sp>
      <p:pic>
        <p:nvPicPr>
          <p:cNvPr id="7" name="Picture 6">
            <a:extLst>
              <a:ext uri="{FF2B5EF4-FFF2-40B4-BE49-F238E27FC236}">
                <a16:creationId xmlns:a16="http://schemas.microsoft.com/office/drawing/2014/main" id="{61F899B5-B2E7-A7B9-3A2D-136A5F7D2B13}"/>
              </a:ext>
            </a:extLst>
          </p:cNvPr>
          <p:cNvPicPr>
            <a:picLocks noChangeAspect="1"/>
          </p:cNvPicPr>
          <p:nvPr/>
        </p:nvPicPr>
        <p:blipFill>
          <a:blip r:embed="rId3"/>
          <a:stretch>
            <a:fillRect/>
          </a:stretch>
        </p:blipFill>
        <p:spPr>
          <a:xfrm>
            <a:off x="305274" y="999825"/>
            <a:ext cx="2283814" cy="1414209"/>
          </a:xfrm>
          <a:prstGeom prst="rect">
            <a:avLst/>
          </a:prstGeom>
        </p:spPr>
      </p:pic>
      <p:pic>
        <p:nvPicPr>
          <p:cNvPr id="6" name="Picture 5">
            <a:extLst>
              <a:ext uri="{FF2B5EF4-FFF2-40B4-BE49-F238E27FC236}">
                <a16:creationId xmlns:a16="http://schemas.microsoft.com/office/drawing/2014/main" id="{B3F23C54-7EF1-C204-FA4C-8A0A1E107B51}"/>
              </a:ext>
            </a:extLst>
          </p:cNvPr>
          <p:cNvPicPr>
            <a:picLocks noChangeAspect="1"/>
          </p:cNvPicPr>
          <p:nvPr/>
        </p:nvPicPr>
        <p:blipFill>
          <a:blip r:embed="rId4"/>
          <a:stretch>
            <a:fillRect/>
          </a:stretch>
        </p:blipFill>
        <p:spPr>
          <a:xfrm>
            <a:off x="128587" y="2414034"/>
            <a:ext cx="11934825" cy="2686050"/>
          </a:xfrm>
          <a:prstGeom prst="rect">
            <a:avLst/>
          </a:prstGeom>
        </p:spPr>
      </p:pic>
      <p:pic>
        <p:nvPicPr>
          <p:cNvPr id="8" name="image1.jpeg">
            <a:extLst>
              <a:ext uri="{FF2B5EF4-FFF2-40B4-BE49-F238E27FC236}">
                <a16:creationId xmlns:a16="http://schemas.microsoft.com/office/drawing/2014/main" id="{CCD0C732-0571-A070-9701-95E32046E2E3}"/>
              </a:ext>
            </a:extLst>
          </p:cNvPr>
          <p:cNvPicPr>
            <a:picLocks noChangeAspect="1"/>
          </p:cNvPicPr>
          <p:nvPr/>
        </p:nvPicPr>
        <p:blipFill>
          <a:blip r:embed="rId5" cstate="print"/>
          <a:stretch>
            <a:fillRect/>
          </a:stretch>
        </p:blipFill>
        <p:spPr>
          <a:xfrm>
            <a:off x="8168420" y="291938"/>
            <a:ext cx="1524220" cy="613159"/>
          </a:xfrm>
          <a:prstGeom prst="rect">
            <a:avLst/>
          </a:prstGeom>
        </p:spPr>
      </p:pic>
    </p:spTree>
    <p:extLst>
      <p:ext uri="{BB962C8B-B14F-4D97-AF65-F5344CB8AC3E}">
        <p14:creationId xmlns:p14="http://schemas.microsoft.com/office/powerpoint/2010/main" val="253414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E5FEE-F522-5E23-70EE-93617B18B71B}"/>
              </a:ext>
            </a:extLst>
          </p:cNvPr>
          <p:cNvPicPr>
            <a:picLocks noChangeAspect="1"/>
          </p:cNvPicPr>
          <p:nvPr/>
        </p:nvPicPr>
        <p:blipFill>
          <a:blip r:embed="rId3"/>
          <a:stretch>
            <a:fillRect/>
          </a:stretch>
        </p:blipFill>
        <p:spPr>
          <a:xfrm>
            <a:off x="361949" y="119062"/>
            <a:ext cx="6419850" cy="6619875"/>
          </a:xfrm>
          <a:prstGeom prst="rect">
            <a:avLst/>
          </a:prstGeom>
        </p:spPr>
      </p:pic>
      <p:sp>
        <p:nvSpPr>
          <p:cNvPr id="8" name="TextBox 7">
            <a:extLst>
              <a:ext uri="{FF2B5EF4-FFF2-40B4-BE49-F238E27FC236}">
                <a16:creationId xmlns:a16="http://schemas.microsoft.com/office/drawing/2014/main" id="{2DD10CCC-4232-2792-9F97-1EAD62487612}"/>
              </a:ext>
            </a:extLst>
          </p:cNvPr>
          <p:cNvSpPr txBox="1"/>
          <p:nvPr/>
        </p:nvSpPr>
        <p:spPr>
          <a:xfrm>
            <a:off x="7011760" y="1501645"/>
            <a:ext cx="4551590" cy="3416320"/>
          </a:xfrm>
          <a:prstGeom prst="rect">
            <a:avLst/>
          </a:prstGeom>
          <a:noFill/>
        </p:spPr>
        <p:txBody>
          <a:bodyPr wrap="square">
            <a:spAutoFit/>
          </a:bodyPr>
          <a:lstStyle/>
          <a:p>
            <a:r>
              <a:rPr lang="en-US" sz="3600" dirty="0">
                <a:latin typeface="Bahnschrift Light Condensed" panose="020B0502040204020203" pitchFamily="34" charset="0"/>
              </a:rPr>
              <a:t>Activated Carbon made from Coconut shell has very high carbon content and the porous surface structure allows it to absorb materials over a large surface area</a:t>
            </a:r>
            <a:endParaRPr lang="en-IN" sz="3600" dirty="0">
              <a:latin typeface="Bahnschrift Light Condensed" panose="020B0502040204020203" pitchFamily="34" charset="0"/>
            </a:endParaRPr>
          </a:p>
        </p:txBody>
      </p:sp>
      <p:pic>
        <p:nvPicPr>
          <p:cNvPr id="2" name="image1.jpeg">
            <a:extLst>
              <a:ext uri="{FF2B5EF4-FFF2-40B4-BE49-F238E27FC236}">
                <a16:creationId xmlns:a16="http://schemas.microsoft.com/office/drawing/2014/main" id="{52C8194D-5264-E696-DB10-695932063A05}"/>
              </a:ext>
            </a:extLst>
          </p:cNvPr>
          <p:cNvPicPr>
            <a:picLocks noChangeAspect="1"/>
          </p:cNvPicPr>
          <p:nvPr/>
        </p:nvPicPr>
        <p:blipFill>
          <a:blip r:embed="rId4" cstate="print"/>
          <a:stretch>
            <a:fillRect/>
          </a:stretch>
        </p:blipFill>
        <p:spPr>
          <a:xfrm>
            <a:off x="7591645" y="258787"/>
            <a:ext cx="1439813" cy="579204"/>
          </a:xfrm>
          <a:prstGeom prst="rect">
            <a:avLst/>
          </a:prstGeom>
        </p:spPr>
      </p:pic>
    </p:spTree>
    <p:extLst>
      <p:ext uri="{BB962C8B-B14F-4D97-AF65-F5344CB8AC3E}">
        <p14:creationId xmlns:p14="http://schemas.microsoft.com/office/powerpoint/2010/main" val="2908946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38_TF78504181_Win32" id="{C0282433-D7EF-45DF-A8F6-65451AB0B295}" vid="{7A5F5F68-7204-400F-A78C-9EE75BE45B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727</Words>
  <Application>Microsoft Office PowerPoint</Application>
  <PresentationFormat>Widescreen</PresentationFormat>
  <Paragraphs>108</Paragraphs>
  <Slides>15</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Aptos Display</vt:lpstr>
      <vt:lpstr>Arial</vt:lpstr>
      <vt:lpstr>Arial Nova Light</vt:lpstr>
      <vt:lpstr>Avenir Next LT Pro</vt:lpstr>
      <vt:lpstr>Bahnschrift Light Condensed</vt:lpstr>
      <vt:lpstr>Calibri</vt:lpstr>
      <vt:lpstr>Calibri Light</vt:lpstr>
      <vt:lpstr>Cambria</vt:lpstr>
      <vt:lpstr>Tw Cen MT</vt:lpstr>
      <vt:lpstr>Wingdings</vt:lpstr>
      <vt:lpstr>Office Theme</vt:lpstr>
      <vt:lpstr>ShapesVTI</vt:lpstr>
      <vt:lpstr>PowerPoint Presentation</vt:lpstr>
      <vt:lpstr>             - Activated Carbon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 Portfolio- Regular </vt:lpstr>
      <vt:lpstr>Product Portfolio- Pellet</vt:lpstr>
      <vt:lpstr>Product Portfolio- Packing and supply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Sujatha Chandramohan</dc:creator>
  <cp:lastModifiedBy>Sujatha Chandramohan</cp:lastModifiedBy>
  <cp:revision>4</cp:revision>
  <dcterms:created xsi:type="dcterms:W3CDTF">2024-06-02T05:03:40Z</dcterms:created>
  <dcterms:modified xsi:type="dcterms:W3CDTF">2024-06-03T07:54:57Z</dcterms:modified>
</cp:coreProperties>
</file>